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5" r:id="rId1"/>
  </p:sldMasterIdLst>
  <p:notesMasterIdLst>
    <p:notesMasterId r:id="rId43"/>
  </p:notesMasterIdLst>
  <p:sldIdLst>
    <p:sldId id="256" r:id="rId2"/>
    <p:sldId id="454" r:id="rId3"/>
    <p:sldId id="529" r:id="rId4"/>
    <p:sldId id="530" r:id="rId5"/>
    <p:sldId id="531" r:id="rId6"/>
    <p:sldId id="532" r:id="rId7"/>
    <p:sldId id="533" r:id="rId8"/>
    <p:sldId id="534" r:id="rId9"/>
    <p:sldId id="535" r:id="rId10"/>
    <p:sldId id="536" r:id="rId11"/>
    <p:sldId id="537" r:id="rId12"/>
    <p:sldId id="538" r:id="rId13"/>
    <p:sldId id="539" r:id="rId14"/>
    <p:sldId id="540" r:id="rId15"/>
    <p:sldId id="541" r:id="rId16"/>
    <p:sldId id="543" r:id="rId17"/>
    <p:sldId id="544" r:id="rId18"/>
    <p:sldId id="545" r:id="rId19"/>
    <p:sldId id="547" r:id="rId20"/>
    <p:sldId id="546" r:id="rId21"/>
    <p:sldId id="548" r:id="rId22"/>
    <p:sldId id="549" r:id="rId23"/>
    <p:sldId id="550" r:id="rId24"/>
    <p:sldId id="551" r:id="rId25"/>
    <p:sldId id="552" r:id="rId26"/>
    <p:sldId id="553" r:id="rId27"/>
    <p:sldId id="554" r:id="rId28"/>
    <p:sldId id="555" r:id="rId29"/>
    <p:sldId id="556" r:id="rId30"/>
    <p:sldId id="557" r:id="rId31"/>
    <p:sldId id="558" r:id="rId32"/>
    <p:sldId id="560" r:id="rId33"/>
    <p:sldId id="559" r:id="rId34"/>
    <p:sldId id="561" r:id="rId35"/>
    <p:sldId id="562" r:id="rId36"/>
    <p:sldId id="563" r:id="rId37"/>
    <p:sldId id="564" r:id="rId38"/>
    <p:sldId id="565" r:id="rId39"/>
    <p:sldId id="566" r:id="rId40"/>
    <p:sldId id="567" r:id="rId41"/>
    <p:sldId id="499" r:id="rId42"/>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70" autoAdjust="0"/>
    <p:restoredTop sz="94694"/>
  </p:normalViewPr>
  <p:slideViewPr>
    <p:cSldViewPr snapToGrid="0" snapToObjects="1">
      <p:cViewPr varScale="1">
        <p:scale>
          <a:sx n="121" d="100"/>
          <a:sy n="121" d="100"/>
        </p:scale>
        <p:origin x="1920"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defRPr sz="1200" b="0" i="0" u="none" strike="noStrike" cap="none">
                <a:solidFill>
                  <a:schemeClr val="dk1"/>
                </a:solidFill>
                <a:latin typeface="Calibri"/>
                <a:ea typeface="Calibri"/>
                <a:cs typeface="Calibri"/>
                <a:sym typeface="Calibri"/>
              </a:defRPr>
            </a:lvl1pPr>
            <a:lvl2pPr marL="457200" marR="0" lvl="1" indent="0" algn="l" rtl="0">
              <a:spcBef>
                <a:spcPts val="0"/>
              </a:spcBef>
              <a:defRPr sz="1200" b="0" i="0" u="none" strike="noStrike" cap="none">
                <a:solidFill>
                  <a:schemeClr val="dk1"/>
                </a:solidFill>
                <a:latin typeface="Calibri"/>
                <a:ea typeface="Calibri"/>
                <a:cs typeface="Calibri"/>
                <a:sym typeface="Calibri"/>
              </a:defRPr>
            </a:lvl2pPr>
            <a:lvl3pPr marL="914400" marR="0" lvl="2" indent="0" algn="l" rtl="0">
              <a:spcBef>
                <a:spcPts val="0"/>
              </a:spcBef>
              <a:defRPr sz="1200" b="0" i="0" u="none" strike="noStrike" cap="none">
                <a:solidFill>
                  <a:schemeClr val="dk1"/>
                </a:solidFill>
                <a:latin typeface="Calibri"/>
                <a:ea typeface="Calibri"/>
                <a:cs typeface="Calibri"/>
                <a:sym typeface="Calibri"/>
              </a:defRPr>
            </a:lvl3pPr>
            <a:lvl4pPr marL="1371600" marR="0" lvl="3" indent="0" algn="l" rtl="0">
              <a:spcBef>
                <a:spcPts val="0"/>
              </a:spcBef>
              <a:defRPr sz="1200" b="0" i="0" u="none" strike="noStrike" cap="none">
                <a:solidFill>
                  <a:schemeClr val="dk1"/>
                </a:solidFill>
                <a:latin typeface="Calibri"/>
                <a:ea typeface="Calibri"/>
                <a:cs typeface="Calibri"/>
                <a:sym typeface="Calibri"/>
              </a:defRPr>
            </a:lvl4pPr>
            <a:lvl5pPr marL="1828800" marR="0" lvl="4" indent="0" algn="l" rtl="0">
              <a:spcBef>
                <a:spcPts val="0"/>
              </a:spcBef>
              <a:defRPr sz="1200" b="0" i="0" u="none" strike="noStrike" cap="none">
                <a:solidFill>
                  <a:schemeClr val="dk1"/>
                </a:solidFill>
                <a:latin typeface="Calibri"/>
                <a:ea typeface="Calibri"/>
                <a:cs typeface="Calibri"/>
                <a:sym typeface="Calibri"/>
              </a:defRPr>
            </a:lvl5pPr>
            <a:lvl6pPr marL="2286000" marR="0" lvl="5" indent="0" algn="l" rtl="0">
              <a:spcBef>
                <a:spcPts val="0"/>
              </a:spcBef>
              <a:defRPr sz="1200" b="0" i="0" u="none" strike="noStrike" cap="none">
                <a:solidFill>
                  <a:schemeClr val="dk1"/>
                </a:solidFill>
                <a:latin typeface="Calibri"/>
                <a:ea typeface="Calibri"/>
                <a:cs typeface="Calibri"/>
                <a:sym typeface="Calibri"/>
              </a:defRPr>
            </a:lvl6pPr>
            <a:lvl7pPr marL="2743200" marR="0" lvl="6" indent="0" algn="l" rtl="0">
              <a:spcBef>
                <a:spcPts val="0"/>
              </a:spcBef>
              <a:defRPr sz="1200" b="0" i="0" u="none" strike="noStrike" cap="none">
                <a:solidFill>
                  <a:schemeClr val="dk1"/>
                </a:solidFill>
                <a:latin typeface="Calibri"/>
                <a:ea typeface="Calibri"/>
                <a:cs typeface="Calibri"/>
                <a:sym typeface="Calibri"/>
              </a:defRPr>
            </a:lvl7pPr>
            <a:lvl8pPr marL="3200400" marR="0" lvl="7" indent="0" algn="l" rtl="0">
              <a:spcBef>
                <a:spcPts val="0"/>
              </a:spcBef>
              <a:defRPr sz="1200" b="0" i="0" u="none" strike="noStrike" cap="none">
                <a:solidFill>
                  <a:schemeClr val="dk1"/>
                </a:solidFill>
                <a:latin typeface="Calibri"/>
                <a:ea typeface="Calibri"/>
                <a:cs typeface="Calibri"/>
                <a:sym typeface="Calibri"/>
              </a:defRPr>
            </a:lvl8pPr>
            <a:lvl9pPr marL="3657600" marR="0" lvl="8" indent="0" algn="l" rtl="0">
              <a:spcBef>
                <a:spcPts val="0"/>
              </a:spcBef>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9273346"/>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2565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6919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89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7372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05611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7"/>
        <p:cNvGrpSpPr/>
        <p:nvPr/>
      </p:nvGrpSpPr>
      <p:grpSpPr>
        <a:xfrm>
          <a:off x="0" y="0"/>
          <a:ext cx="0" cy="0"/>
          <a:chOff x="0" y="0"/>
          <a:chExt cx="0" cy="0"/>
        </a:xfrm>
      </p:grpSpPr>
      <p:pic>
        <p:nvPicPr>
          <p:cNvPr id="18" name="Shape 18"/>
          <p:cNvPicPr preferRelativeResize="0"/>
          <p:nvPr/>
        </p:nvPicPr>
        <p:blipFill rotWithShape="1">
          <a:blip r:embed="rId2">
            <a:alphaModFix/>
          </a:blip>
          <a:srcRect/>
          <a:stretch/>
        </p:blipFill>
        <p:spPr>
          <a:xfrm>
            <a:off x="0" y="1841500"/>
            <a:ext cx="9144000" cy="3150371"/>
          </a:xfrm>
          <a:prstGeom prst="rect">
            <a:avLst/>
          </a:prstGeom>
          <a:noFill/>
          <a:ln>
            <a:noFill/>
          </a:ln>
        </p:spPr>
      </p:pic>
      <p:sp>
        <p:nvSpPr>
          <p:cNvPr id="19" name="Shape 19"/>
          <p:cNvSpPr txBox="1">
            <a:spLocks noGrp="1"/>
          </p:cNvSpPr>
          <p:nvPr>
            <p:ph type="ctrTitle"/>
          </p:nvPr>
        </p:nvSpPr>
        <p:spPr>
          <a:xfrm>
            <a:off x="304800" y="22098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sp>
        <p:nvSpPr>
          <p:cNvPr id="20" name="Shape 20"/>
          <p:cNvSpPr txBox="1">
            <a:spLocks noGrp="1"/>
          </p:cNvSpPr>
          <p:nvPr>
            <p:ph type="subTitle" idx="1"/>
          </p:nvPr>
        </p:nvSpPr>
        <p:spPr>
          <a:xfrm>
            <a:off x="1905000" y="4000500"/>
            <a:ext cx="6400799" cy="457200"/>
          </a:xfrm>
          <a:prstGeom prst="rect">
            <a:avLst/>
          </a:prstGeom>
          <a:noFill/>
          <a:ln>
            <a:noFill/>
          </a:ln>
        </p:spPr>
        <p:txBody>
          <a:bodyPr lIns="91425" tIns="91425" rIns="91425" bIns="91425" anchor="ctr" anchorCtr="0"/>
          <a:lstStyle>
            <a:lvl1pPr marL="0" marR="0" lvl="0" indent="0" algn="l" rtl="0">
              <a:spcBef>
                <a:spcPts val="480"/>
              </a:spcBef>
              <a:spcAft>
                <a:spcPts val="0"/>
              </a:spcAft>
              <a:buClr>
                <a:schemeClr val="accent1"/>
              </a:buClr>
              <a:buFont typeface="Noto Symbol"/>
              <a:buNone/>
              <a:defRPr sz="24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pic>
        <p:nvPicPr>
          <p:cNvPr id="21" name="Shape 21"/>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22" name="Shape 22"/>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23" name="Shape 23"/>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26" name="Shape 26"/>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27" name="Shape 27"/>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33"/>
        <p:cNvGrpSpPr/>
        <p:nvPr/>
      </p:nvGrpSpPr>
      <p:grpSpPr>
        <a:xfrm>
          <a:off x="0" y="0"/>
          <a:ext cx="0" cy="0"/>
          <a:chOff x="0" y="0"/>
          <a:chExt cx="0" cy="0"/>
        </a:xfrm>
      </p:grpSpPr>
      <p:pic>
        <p:nvPicPr>
          <p:cNvPr id="34" name="Shape 34"/>
          <p:cNvPicPr preferRelativeResize="0"/>
          <p:nvPr/>
        </p:nvPicPr>
        <p:blipFill rotWithShape="1">
          <a:blip r:embed="rId2">
            <a:alphaModFix amt="35000"/>
          </a:blip>
          <a:srcRect/>
          <a:stretch/>
        </p:blipFill>
        <p:spPr>
          <a:xfrm>
            <a:off x="0" y="1841500"/>
            <a:ext cx="9144000" cy="3150371"/>
          </a:xfrm>
          <a:prstGeom prst="rect">
            <a:avLst/>
          </a:prstGeom>
          <a:noFill/>
          <a:ln>
            <a:noFill/>
          </a:ln>
        </p:spPr>
      </p:pic>
      <p:sp>
        <p:nvSpPr>
          <p:cNvPr id="35" name="Shape 35"/>
          <p:cNvSpPr txBox="1">
            <a:spLocks noGrp="1"/>
          </p:cNvSpPr>
          <p:nvPr>
            <p:ph type="ctrTitle"/>
          </p:nvPr>
        </p:nvSpPr>
        <p:spPr>
          <a:xfrm>
            <a:off x="685800" y="30480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rgbClr val="19202A"/>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36" name="Shape 36"/>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37" name="Shape 37"/>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38" name="Shape 38"/>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41" name="Shape 41"/>
          <p:cNvSpPr txBox="1">
            <a:spLocks noGrp="1"/>
          </p:cNvSpPr>
          <p:nvPr>
            <p:ph type="body" idx="1"/>
          </p:nvPr>
        </p:nvSpPr>
        <p:spPr>
          <a:xfrm>
            <a:off x="457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2" name="Shape 42"/>
          <p:cNvSpPr txBox="1">
            <a:spLocks noGrp="1"/>
          </p:cNvSpPr>
          <p:nvPr>
            <p:ph type="body" idx="2"/>
          </p:nvPr>
        </p:nvSpPr>
        <p:spPr>
          <a:xfrm>
            <a:off x="4648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3" name="Shape 43"/>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5"/>
        <p:cNvGrpSpPr/>
        <p:nvPr/>
      </p:nvGrpSpPr>
      <p:grpSpPr>
        <a:xfrm>
          <a:off x="0" y="0"/>
          <a:ext cx="0" cy="0"/>
          <a:chOff x="0" y="0"/>
          <a:chExt cx="0" cy="0"/>
        </a:xfrm>
      </p:grpSpPr>
      <p:sp>
        <p:nvSpPr>
          <p:cNvPr id="46" name="Shape 46"/>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7" name="Shape 47"/>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50" name="Shape 50"/>
          <p:cNvSpPr txBox="1">
            <a:spLocks noGrp="1"/>
          </p:cNvSpPr>
          <p:nvPr>
            <p:ph type="body" idx="1"/>
          </p:nvPr>
        </p:nvSpPr>
        <p:spPr>
          <a:xfrm rot="5400000">
            <a:off x="2057400" y="-609600"/>
            <a:ext cx="5029199" cy="8991600"/>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51" name="Shape 51"/>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Shape 10"/>
          <p:cNvPicPr preferRelativeResize="0"/>
          <p:nvPr/>
        </p:nvPicPr>
        <p:blipFill rotWithShape="1">
          <a:blip r:embed="rId8">
            <a:alphaModFix/>
          </a:blip>
          <a:srcRect/>
          <a:stretch/>
        </p:blipFill>
        <p:spPr>
          <a:xfrm>
            <a:off x="0" y="2117"/>
            <a:ext cx="9141883" cy="1293282"/>
          </a:xfrm>
          <a:prstGeom prst="rect">
            <a:avLst/>
          </a:prstGeom>
          <a:noFill/>
          <a:ln>
            <a:noFill/>
          </a:ln>
        </p:spPr>
      </p:pic>
      <p:sp>
        <p:nvSpPr>
          <p:cNvPr id="11" name="Shape 11"/>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accent1"/>
              </a:buClr>
              <a:buFont typeface="Noto Symbol"/>
              <a:buChar char="•"/>
              <a:defRPr sz="28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
        <p:nvSpPr>
          <p:cNvPr id="14" name="Shape 14"/>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marL="0" marR="0" lvl="0" indent="0" algn="l" rtl="0">
              <a:spcBef>
                <a:spcPts val="0"/>
              </a:spcBef>
              <a:spcAft>
                <a:spcPts val="0"/>
              </a:spcAft>
              <a:defRPr sz="38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15" name="Shape 15"/>
          <p:cNvPicPr preferRelativeResize="0"/>
          <p:nvPr/>
        </p:nvPicPr>
        <p:blipFill rotWithShape="1">
          <a:blip r:embed="rId8">
            <a:alphaModFix/>
          </a:blip>
          <a:srcRect/>
          <a:stretch/>
        </p:blipFill>
        <p:spPr>
          <a:xfrm rot="10800000">
            <a:off x="2112" y="6705600"/>
            <a:ext cx="9141883" cy="152399"/>
          </a:xfrm>
          <a:prstGeom prst="rect">
            <a:avLst/>
          </a:prstGeom>
          <a:noFill/>
          <a:ln>
            <a:noFill/>
          </a:ln>
        </p:spPr>
      </p:pic>
      <p:pic>
        <p:nvPicPr>
          <p:cNvPr id="16" name="Shape 16"/>
          <p:cNvPicPr preferRelativeResize="0"/>
          <p:nvPr/>
        </p:nvPicPr>
        <p:blipFill rotWithShape="1">
          <a:blip r:embed="rId9">
            <a:alphaModFix/>
          </a:blip>
          <a:srcRect/>
          <a:stretch/>
        </p:blipFill>
        <p:spPr>
          <a:xfrm>
            <a:off x="8760217" y="6400800"/>
            <a:ext cx="383781" cy="4572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600" b="0" i="0" u="none" strike="noStrike" cap="none" dirty="0">
                <a:solidFill>
                  <a:schemeClr val="lt1"/>
                </a:solidFill>
                <a:latin typeface="Arial"/>
                <a:ea typeface="Arial"/>
                <a:cs typeface="Arial"/>
                <a:sym typeface="Arial"/>
              </a:rPr>
              <a:t>AWS Systems Operations</a:t>
            </a:r>
            <a:br>
              <a:rPr lang="en-US" sz="3600" b="0" i="0" u="none" strike="noStrike" cap="none" dirty="0">
                <a:solidFill>
                  <a:schemeClr val="lt1"/>
                </a:solidFill>
                <a:latin typeface="Arial"/>
                <a:ea typeface="Arial"/>
                <a:cs typeface="Arial"/>
                <a:sym typeface="Arial"/>
              </a:rPr>
            </a:br>
            <a:r>
              <a:rPr lang="en-US" sz="3600" b="0" i="0" u="none" strike="noStrike" cap="none" dirty="0">
                <a:solidFill>
                  <a:schemeClr val="lt1"/>
                </a:solidFill>
                <a:latin typeface="Arial"/>
                <a:ea typeface="Arial"/>
                <a:cs typeface="Arial"/>
                <a:sym typeface="Arial"/>
              </a:rPr>
              <a:t>21 May 2019</a:t>
            </a:r>
            <a:br>
              <a:rPr lang="en-US" sz="3600" b="0" i="0" u="none" strike="noStrike" cap="none" dirty="0">
                <a:solidFill>
                  <a:schemeClr val="lt1"/>
                </a:solidFill>
                <a:latin typeface="Arial"/>
                <a:ea typeface="Arial"/>
                <a:cs typeface="Arial"/>
                <a:sym typeface="Arial"/>
              </a:rPr>
            </a:br>
            <a:r>
              <a:rPr lang="en-US" sz="3600" b="0" i="0" u="none" strike="noStrike" cap="none" dirty="0">
                <a:solidFill>
                  <a:schemeClr val="lt1"/>
                </a:solidFill>
                <a:latin typeface="Arial"/>
                <a:ea typeface="Arial"/>
                <a:cs typeface="Arial"/>
                <a:sym typeface="Arial"/>
              </a:rPr>
              <a:t>Fernando Pombeiro</a:t>
            </a: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3C426-E9CD-5940-814C-17E4D68C7206}"/>
              </a:ext>
            </a:extLst>
          </p:cNvPr>
          <p:cNvSpPr>
            <a:spLocks noGrp="1"/>
          </p:cNvSpPr>
          <p:nvPr>
            <p:ph type="title"/>
          </p:nvPr>
        </p:nvSpPr>
        <p:spPr/>
        <p:txBody>
          <a:bodyPr/>
          <a:lstStyle/>
          <a:p>
            <a:r>
              <a:rPr lang="en-US" dirty="0" err="1"/>
              <a:t>Cloudwatch</a:t>
            </a:r>
            <a:r>
              <a:rPr lang="en-US" dirty="0"/>
              <a:t> trail (completion)</a:t>
            </a:r>
          </a:p>
        </p:txBody>
      </p:sp>
      <p:sp>
        <p:nvSpPr>
          <p:cNvPr id="3" name="Text Placeholder 2">
            <a:extLst>
              <a:ext uri="{FF2B5EF4-FFF2-40B4-BE49-F238E27FC236}">
                <a16:creationId xmlns:a16="http://schemas.microsoft.com/office/drawing/2014/main" id="{C5E73CCB-70AC-E64E-BEB4-3D3FF51D9C36}"/>
              </a:ext>
            </a:extLst>
          </p:cNvPr>
          <p:cNvSpPr>
            <a:spLocks noGrp="1"/>
          </p:cNvSpPr>
          <p:nvPr>
            <p:ph type="body" idx="1"/>
          </p:nvPr>
        </p:nvSpPr>
        <p:spPr/>
        <p:txBody>
          <a:bodyPr/>
          <a:lstStyle/>
          <a:p>
            <a:r>
              <a:rPr lang="en-US" dirty="0"/>
              <a:t> Although </a:t>
            </a:r>
            <a:r>
              <a:rPr lang="en-US" b="1" dirty="0" err="1"/>
              <a:t>cloudtrail</a:t>
            </a:r>
            <a:r>
              <a:rPr lang="en-US" dirty="0"/>
              <a:t> is outside of the scope of deploying and managing applications it’s worth studying up on if you are the senior sys-ops.</a:t>
            </a:r>
          </a:p>
          <a:p>
            <a:r>
              <a:rPr lang="en-US" dirty="0"/>
              <a:t> AWS costs get out of control pretty quickly and from personal experience I’d suggest setting up </a:t>
            </a:r>
            <a:r>
              <a:rPr lang="en-US" dirty="0" err="1"/>
              <a:t>cloudwatch</a:t>
            </a:r>
            <a:r>
              <a:rPr lang="en-US" dirty="0"/>
              <a:t> alarms for certain activities (like creating Redshift instances at $150 per month a pop) and DynamoDB tables ($5k a pop).</a:t>
            </a:r>
          </a:p>
        </p:txBody>
      </p:sp>
      <p:pic>
        <p:nvPicPr>
          <p:cNvPr id="4" name="Picture 3">
            <a:extLst>
              <a:ext uri="{FF2B5EF4-FFF2-40B4-BE49-F238E27FC236}">
                <a16:creationId xmlns:a16="http://schemas.microsoft.com/office/drawing/2014/main" id="{336D6E08-82A0-6347-B76B-6FEFD0853A2A}"/>
              </a:ext>
            </a:extLst>
          </p:cNvPr>
          <p:cNvPicPr>
            <a:picLocks noChangeAspect="1"/>
          </p:cNvPicPr>
          <p:nvPr/>
        </p:nvPicPr>
        <p:blipFill>
          <a:blip r:embed="rId2"/>
          <a:stretch>
            <a:fillRect/>
          </a:stretch>
        </p:blipFill>
        <p:spPr>
          <a:xfrm>
            <a:off x="3487901" y="5022800"/>
            <a:ext cx="2168197" cy="1597183"/>
          </a:xfrm>
          <a:prstGeom prst="rect">
            <a:avLst/>
          </a:prstGeom>
        </p:spPr>
      </p:pic>
    </p:spTree>
    <p:extLst>
      <p:ext uri="{BB962C8B-B14F-4D97-AF65-F5344CB8AC3E}">
        <p14:creationId xmlns:p14="http://schemas.microsoft.com/office/powerpoint/2010/main" val="647015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2DC2E-E2B7-C94E-9600-ABCFDD1ADC02}"/>
              </a:ext>
            </a:extLst>
          </p:cNvPr>
          <p:cNvSpPr>
            <a:spLocks noGrp="1"/>
          </p:cNvSpPr>
          <p:nvPr>
            <p:ph type="title"/>
          </p:nvPr>
        </p:nvSpPr>
        <p:spPr/>
        <p:txBody>
          <a:bodyPr/>
          <a:lstStyle/>
          <a:p>
            <a:r>
              <a:rPr lang="en-US" dirty="0" err="1"/>
              <a:t>Cloudwatch</a:t>
            </a:r>
            <a:r>
              <a:rPr lang="en-US" dirty="0"/>
              <a:t> Alarms</a:t>
            </a:r>
          </a:p>
        </p:txBody>
      </p:sp>
      <p:sp>
        <p:nvSpPr>
          <p:cNvPr id="3" name="Text Placeholder 2">
            <a:extLst>
              <a:ext uri="{FF2B5EF4-FFF2-40B4-BE49-F238E27FC236}">
                <a16:creationId xmlns:a16="http://schemas.microsoft.com/office/drawing/2014/main" id="{C3675128-6BEB-8841-AB62-1D58E926C0D1}"/>
              </a:ext>
            </a:extLst>
          </p:cNvPr>
          <p:cNvSpPr>
            <a:spLocks noGrp="1"/>
          </p:cNvSpPr>
          <p:nvPr>
            <p:ph type="body" idx="1"/>
          </p:nvPr>
        </p:nvSpPr>
        <p:spPr/>
        <p:txBody>
          <a:bodyPr/>
          <a:lstStyle/>
          <a:p>
            <a:r>
              <a:rPr lang="en-US" dirty="0"/>
              <a:t> Another advantage of </a:t>
            </a:r>
            <a:r>
              <a:rPr lang="en-US" dirty="0" err="1"/>
              <a:t>cloudwatch</a:t>
            </a:r>
            <a:r>
              <a:rPr lang="en-US" dirty="0"/>
              <a:t> is that we can set up alarms in AWS that will notify the team when certain activities occur in an application.</a:t>
            </a:r>
          </a:p>
          <a:p>
            <a:r>
              <a:rPr lang="en-US" dirty="0"/>
              <a:t> In the example of a web application we can set up alarms that notify us if there are more than three 404 errors in 5 minutes or a system overload or anything like that.</a:t>
            </a:r>
          </a:p>
        </p:txBody>
      </p:sp>
      <p:pic>
        <p:nvPicPr>
          <p:cNvPr id="4" name="Picture 3">
            <a:extLst>
              <a:ext uri="{FF2B5EF4-FFF2-40B4-BE49-F238E27FC236}">
                <a16:creationId xmlns:a16="http://schemas.microsoft.com/office/drawing/2014/main" id="{A62E52FC-2D1F-354D-8714-9C3114FC648A}"/>
              </a:ext>
            </a:extLst>
          </p:cNvPr>
          <p:cNvPicPr>
            <a:picLocks noChangeAspect="1"/>
          </p:cNvPicPr>
          <p:nvPr/>
        </p:nvPicPr>
        <p:blipFill>
          <a:blip r:embed="rId2"/>
          <a:stretch>
            <a:fillRect/>
          </a:stretch>
        </p:blipFill>
        <p:spPr>
          <a:xfrm>
            <a:off x="3528342" y="4790528"/>
            <a:ext cx="2087316" cy="1641802"/>
          </a:xfrm>
          <a:prstGeom prst="rect">
            <a:avLst/>
          </a:prstGeom>
        </p:spPr>
      </p:pic>
    </p:spTree>
    <p:extLst>
      <p:ext uri="{BB962C8B-B14F-4D97-AF65-F5344CB8AC3E}">
        <p14:creationId xmlns:p14="http://schemas.microsoft.com/office/powerpoint/2010/main" val="1529463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6B14B-49F1-9D4B-A487-48D246A11719}"/>
              </a:ext>
            </a:extLst>
          </p:cNvPr>
          <p:cNvSpPr>
            <a:spLocks noGrp="1"/>
          </p:cNvSpPr>
          <p:nvPr>
            <p:ph type="title"/>
          </p:nvPr>
        </p:nvSpPr>
        <p:spPr/>
        <p:txBody>
          <a:bodyPr/>
          <a:lstStyle/>
          <a:p>
            <a:r>
              <a:rPr lang="en-US" dirty="0" err="1"/>
              <a:t>Cloudwatch</a:t>
            </a:r>
            <a:r>
              <a:rPr lang="en-US" dirty="0"/>
              <a:t> Alarms (continued)</a:t>
            </a:r>
          </a:p>
        </p:txBody>
      </p:sp>
      <p:sp>
        <p:nvSpPr>
          <p:cNvPr id="3" name="Text Placeholder 2">
            <a:extLst>
              <a:ext uri="{FF2B5EF4-FFF2-40B4-BE49-F238E27FC236}">
                <a16:creationId xmlns:a16="http://schemas.microsoft.com/office/drawing/2014/main" id="{7CEFC205-2162-5E43-A21A-6DFB991B492A}"/>
              </a:ext>
            </a:extLst>
          </p:cNvPr>
          <p:cNvSpPr>
            <a:spLocks noGrp="1"/>
          </p:cNvSpPr>
          <p:nvPr>
            <p:ph type="body" idx="1"/>
          </p:nvPr>
        </p:nvSpPr>
        <p:spPr/>
        <p:txBody>
          <a:bodyPr/>
          <a:lstStyle/>
          <a:p>
            <a:r>
              <a:rPr lang="en-US" dirty="0"/>
              <a:t> You can set </a:t>
            </a:r>
            <a:r>
              <a:rPr lang="en-US" dirty="0" err="1"/>
              <a:t>cloudwatch</a:t>
            </a:r>
            <a:r>
              <a:rPr lang="en-US" dirty="0"/>
              <a:t> alarms with text recognition to notify a person or group depending on the type of text that comes in on the logs (we’ll be doing this in the upcoming lab).</a:t>
            </a:r>
          </a:p>
          <a:p>
            <a:r>
              <a:rPr lang="en-US" dirty="0"/>
              <a:t> This allows us the flexibility to customize the alarm depending on the error handling being used by your coders. </a:t>
            </a:r>
          </a:p>
        </p:txBody>
      </p:sp>
      <p:pic>
        <p:nvPicPr>
          <p:cNvPr id="4" name="Picture 3">
            <a:extLst>
              <a:ext uri="{FF2B5EF4-FFF2-40B4-BE49-F238E27FC236}">
                <a16:creationId xmlns:a16="http://schemas.microsoft.com/office/drawing/2014/main" id="{F865C02D-7AB2-9D4C-984C-AE94F1063804}"/>
              </a:ext>
            </a:extLst>
          </p:cNvPr>
          <p:cNvPicPr>
            <a:picLocks noChangeAspect="1"/>
          </p:cNvPicPr>
          <p:nvPr/>
        </p:nvPicPr>
        <p:blipFill>
          <a:blip r:embed="rId2"/>
          <a:stretch>
            <a:fillRect/>
          </a:stretch>
        </p:blipFill>
        <p:spPr>
          <a:xfrm>
            <a:off x="2686050" y="4241799"/>
            <a:ext cx="3771900" cy="2159000"/>
          </a:xfrm>
          <a:prstGeom prst="rect">
            <a:avLst/>
          </a:prstGeom>
        </p:spPr>
      </p:pic>
    </p:spTree>
    <p:extLst>
      <p:ext uri="{BB962C8B-B14F-4D97-AF65-F5344CB8AC3E}">
        <p14:creationId xmlns:p14="http://schemas.microsoft.com/office/powerpoint/2010/main" val="1367417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AD352-CE4B-B446-A553-3D1A2D4B50C4}"/>
              </a:ext>
            </a:extLst>
          </p:cNvPr>
          <p:cNvSpPr>
            <a:spLocks noGrp="1"/>
          </p:cNvSpPr>
          <p:nvPr>
            <p:ph type="title"/>
          </p:nvPr>
        </p:nvSpPr>
        <p:spPr/>
        <p:txBody>
          <a:bodyPr/>
          <a:lstStyle/>
          <a:p>
            <a:r>
              <a:rPr lang="en-US" dirty="0" err="1"/>
              <a:t>Cloudwatch</a:t>
            </a:r>
            <a:r>
              <a:rPr lang="en-US" dirty="0"/>
              <a:t> alarms </a:t>
            </a:r>
            <a:r>
              <a:rPr lang="en-US"/>
              <a:t>and SS</a:t>
            </a:r>
            <a:endParaRPr lang="en-US" dirty="0"/>
          </a:p>
        </p:txBody>
      </p:sp>
      <p:sp>
        <p:nvSpPr>
          <p:cNvPr id="3" name="Text Placeholder 2">
            <a:extLst>
              <a:ext uri="{FF2B5EF4-FFF2-40B4-BE49-F238E27FC236}">
                <a16:creationId xmlns:a16="http://schemas.microsoft.com/office/drawing/2014/main" id="{60E6FE0B-56C4-424C-93D5-3324426B9481}"/>
              </a:ext>
            </a:extLst>
          </p:cNvPr>
          <p:cNvSpPr>
            <a:spLocks noGrp="1"/>
          </p:cNvSpPr>
          <p:nvPr>
            <p:ph type="body" idx="1"/>
          </p:nvPr>
        </p:nvSpPr>
        <p:spPr/>
        <p:txBody>
          <a:bodyPr/>
          <a:lstStyle/>
          <a:p>
            <a:r>
              <a:rPr lang="en-US" dirty="0"/>
              <a:t> So- while </a:t>
            </a:r>
            <a:r>
              <a:rPr lang="en-US" dirty="0" err="1"/>
              <a:t>cloudwatch</a:t>
            </a:r>
            <a:r>
              <a:rPr lang="en-US" dirty="0"/>
              <a:t> alarms will notify you as to what is happening…the next logical question is “notify WHO?...and HOW?”. </a:t>
            </a:r>
          </a:p>
          <a:p>
            <a:r>
              <a:rPr lang="en-US" dirty="0"/>
              <a:t> The answer to this is another AWS service that we can use for multiple resources: the AWS </a:t>
            </a:r>
            <a:r>
              <a:rPr lang="en-US" b="1" dirty="0"/>
              <a:t>Simple Notification Service</a:t>
            </a:r>
            <a:r>
              <a:rPr lang="en-US" dirty="0"/>
              <a:t>. </a:t>
            </a:r>
          </a:p>
          <a:p>
            <a:r>
              <a:rPr lang="en-US" dirty="0"/>
              <a:t> SNS can be used for notifications from most services but in this case we’ll be hooking it up to </a:t>
            </a:r>
            <a:r>
              <a:rPr lang="en-US" dirty="0" err="1"/>
              <a:t>cloudformation</a:t>
            </a:r>
            <a:r>
              <a:rPr lang="en-US" dirty="0"/>
              <a:t>.</a:t>
            </a:r>
          </a:p>
          <a:p>
            <a:pPr marL="177800" indent="0">
              <a:buNone/>
            </a:pPr>
            <a:endParaRPr lang="en-US" dirty="0"/>
          </a:p>
        </p:txBody>
      </p:sp>
      <p:pic>
        <p:nvPicPr>
          <p:cNvPr id="4" name="Picture 3">
            <a:extLst>
              <a:ext uri="{FF2B5EF4-FFF2-40B4-BE49-F238E27FC236}">
                <a16:creationId xmlns:a16="http://schemas.microsoft.com/office/drawing/2014/main" id="{BD420CE7-DDD4-8E43-840F-58F8B21B3EC8}"/>
              </a:ext>
            </a:extLst>
          </p:cNvPr>
          <p:cNvPicPr>
            <a:picLocks noChangeAspect="1"/>
          </p:cNvPicPr>
          <p:nvPr/>
        </p:nvPicPr>
        <p:blipFill>
          <a:blip r:embed="rId2"/>
          <a:stretch>
            <a:fillRect/>
          </a:stretch>
        </p:blipFill>
        <p:spPr>
          <a:xfrm>
            <a:off x="3946635" y="5297214"/>
            <a:ext cx="1250730" cy="1250730"/>
          </a:xfrm>
          <a:prstGeom prst="rect">
            <a:avLst/>
          </a:prstGeom>
        </p:spPr>
      </p:pic>
    </p:spTree>
    <p:extLst>
      <p:ext uri="{BB962C8B-B14F-4D97-AF65-F5344CB8AC3E}">
        <p14:creationId xmlns:p14="http://schemas.microsoft.com/office/powerpoint/2010/main" val="3125097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767255" y="3025647"/>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a:t>Simple Notification Service</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34823237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3515A-C5DF-A146-AB9F-B824D3032C28}"/>
              </a:ext>
            </a:extLst>
          </p:cNvPr>
          <p:cNvSpPr>
            <a:spLocks noGrp="1"/>
          </p:cNvSpPr>
          <p:nvPr>
            <p:ph type="title"/>
          </p:nvPr>
        </p:nvSpPr>
        <p:spPr/>
        <p:txBody>
          <a:bodyPr/>
          <a:lstStyle/>
          <a:p>
            <a:r>
              <a:rPr lang="en-US" dirty="0"/>
              <a:t>PUB/SUB</a:t>
            </a:r>
          </a:p>
        </p:txBody>
      </p:sp>
      <p:sp>
        <p:nvSpPr>
          <p:cNvPr id="3" name="Text Placeholder 2">
            <a:extLst>
              <a:ext uri="{FF2B5EF4-FFF2-40B4-BE49-F238E27FC236}">
                <a16:creationId xmlns:a16="http://schemas.microsoft.com/office/drawing/2014/main" id="{65CF2D8F-D60A-8948-8C17-EEA327F17E5D}"/>
              </a:ext>
            </a:extLst>
          </p:cNvPr>
          <p:cNvSpPr>
            <a:spLocks noGrp="1"/>
          </p:cNvSpPr>
          <p:nvPr>
            <p:ph type="body" idx="1"/>
          </p:nvPr>
        </p:nvSpPr>
        <p:spPr/>
        <p:txBody>
          <a:bodyPr/>
          <a:lstStyle/>
          <a:p>
            <a:r>
              <a:rPr lang="en-US" dirty="0"/>
              <a:t> So the AWS Simple Notification Service is basically a publish/subscribe (pub/sub) service in AWS. </a:t>
            </a:r>
          </a:p>
          <a:p>
            <a:r>
              <a:rPr lang="en-US" dirty="0"/>
              <a:t> The service can send messages between various AWS resources based on the existence of an event. This makes it a key component of </a:t>
            </a:r>
            <a:r>
              <a:rPr lang="en-US" b="1" dirty="0"/>
              <a:t>event driven architecture.</a:t>
            </a:r>
            <a:endParaRPr lang="en-US" dirty="0"/>
          </a:p>
          <a:p>
            <a:r>
              <a:rPr lang="en-US" dirty="0"/>
              <a:t> Although we’ll be utilizing SNS to send messages based on </a:t>
            </a:r>
            <a:r>
              <a:rPr lang="en-US" b="1" dirty="0" err="1"/>
              <a:t>cloudformation</a:t>
            </a:r>
            <a:r>
              <a:rPr lang="en-US" b="1" dirty="0"/>
              <a:t> events… </a:t>
            </a:r>
            <a:r>
              <a:rPr lang="en-US" dirty="0"/>
              <a:t>this is just ONE of the events we can use to trigger messages.</a:t>
            </a:r>
          </a:p>
        </p:txBody>
      </p:sp>
      <p:pic>
        <p:nvPicPr>
          <p:cNvPr id="4" name="Picture 3">
            <a:extLst>
              <a:ext uri="{FF2B5EF4-FFF2-40B4-BE49-F238E27FC236}">
                <a16:creationId xmlns:a16="http://schemas.microsoft.com/office/drawing/2014/main" id="{C955B47E-9AC1-FB4B-803A-7FA9B972E07A}"/>
              </a:ext>
            </a:extLst>
          </p:cNvPr>
          <p:cNvPicPr>
            <a:picLocks noChangeAspect="1"/>
          </p:cNvPicPr>
          <p:nvPr/>
        </p:nvPicPr>
        <p:blipFill>
          <a:blip r:embed="rId2"/>
          <a:stretch>
            <a:fillRect/>
          </a:stretch>
        </p:blipFill>
        <p:spPr>
          <a:xfrm>
            <a:off x="3059933" y="5486400"/>
            <a:ext cx="3024133" cy="1128900"/>
          </a:xfrm>
          <a:prstGeom prst="rect">
            <a:avLst/>
          </a:prstGeom>
        </p:spPr>
      </p:pic>
    </p:spTree>
    <p:extLst>
      <p:ext uri="{BB962C8B-B14F-4D97-AF65-F5344CB8AC3E}">
        <p14:creationId xmlns:p14="http://schemas.microsoft.com/office/powerpoint/2010/main" val="3915138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9CC6D-6FC2-054C-B547-8066D7D2C5EA}"/>
              </a:ext>
            </a:extLst>
          </p:cNvPr>
          <p:cNvSpPr>
            <a:spLocks noGrp="1"/>
          </p:cNvSpPr>
          <p:nvPr>
            <p:ph type="title"/>
          </p:nvPr>
        </p:nvSpPr>
        <p:spPr/>
        <p:txBody>
          <a:bodyPr/>
          <a:lstStyle/>
          <a:p>
            <a:r>
              <a:rPr lang="en-US" dirty="0"/>
              <a:t>Simple Notification Service</a:t>
            </a:r>
          </a:p>
        </p:txBody>
      </p:sp>
      <p:pic>
        <p:nvPicPr>
          <p:cNvPr id="4" name="Picture 3">
            <a:extLst>
              <a:ext uri="{FF2B5EF4-FFF2-40B4-BE49-F238E27FC236}">
                <a16:creationId xmlns:a16="http://schemas.microsoft.com/office/drawing/2014/main" id="{ECD53552-28F2-EC4B-8570-8FFD2EDB8096}"/>
              </a:ext>
            </a:extLst>
          </p:cNvPr>
          <p:cNvPicPr>
            <a:picLocks noChangeAspect="1"/>
          </p:cNvPicPr>
          <p:nvPr/>
        </p:nvPicPr>
        <p:blipFill>
          <a:blip r:embed="rId2"/>
          <a:stretch>
            <a:fillRect/>
          </a:stretch>
        </p:blipFill>
        <p:spPr>
          <a:xfrm>
            <a:off x="0" y="1245228"/>
            <a:ext cx="9144000" cy="5092510"/>
          </a:xfrm>
          <a:prstGeom prst="rect">
            <a:avLst/>
          </a:prstGeom>
        </p:spPr>
      </p:pic>
    </p:spTree>
    <p:extLst>
      <p:ext uri="{BB962C8B-B14F-4D97-AF65-F5344CB8AC3E}">
        <p14:creationId xmlns:p14="http://schemas.microsoft.com/office/powerpoint/2010/main" val="2394701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D7701-BC73-3948-AE95-B1A882AF2377}"/>
              </a:ext>
            </a:extLst>
          </p:cNvPr>
          <p:cNvSpPr>
            <a:spLocks noGrp="1"/>
          </p:cNvSpPr>
          <p:nvPr>
            <p:ph type="title"/>
          </p:nvPr>
        </p:nvSpPr>
        <p:spPr/>
        <p:txBody>
          <a:bodyPr/>
          <a:lstStyle/>
          <a:p>
            <a:r>
              <a:rPr lang="en-US" dirty="0"/>
              <a:t>SNS Topics</a:t>
            </a:r>
          </a:p>
        </p:txBody>
      </p:sp>
      <p:sp>
        <p:nvSpPr>
          <p:cNvPr id="3" name="Text Placeholder 2">
            <a:extLst>
              <a:ext uri="{FF2B5EF4-FFF2-40B4-BE49-F238E27FC236}">
                <a16:creationId xmlns:a16="http://schemas.microsoft.com/office/drawing/2014/main" id="{3F56D7F3-0691-2F47-AFBB-2069148C9228}"/>
              </a:ext>
            </a:extLst>
          </p:cNvPr>
          <p:cNvSpPr>
            <a:spLocks noGrp="1"/>
          </p:cNvSpPr>
          <p:nvPr>
            <p:ph type="body" idx="1"/>
          </p:nvPr>
        </p:nvSpPr>
        <p:spPr/>
        <p:txBody>
          <a:bodyPr/>
          <a:lstStyle/>
          <a:p>
            <a:r>
              <a:rPr lang="en-US" dirty="0"/>
              <a:t> SNS publishes messages to TOPICS- which are what the client </a:t>
            </a:r>
            <a:r>
              <a:rPr lang="en-US" b="1" dirty="0"/>
              <a:t>subscribes</a:t>
            </a:r>
            <a:r>
              <a:rPr lang="en-US" dirty="0"/>
              <a:t> to. </a:t>
            </a:r>
          </a:p>
          <a:p>
            <a:r>
              <a:rPr lang="en-US" dirty="0"/>
              <a:t> So we’ll set up a TOPIC based on each type of </a:t>
            </a:r>
            <a:r>
              <a:rPr lang="en-US" b="1" dirty="0" err="1"/>
              <a:t>cloudwatch</a:t>
            </a:r>
            <a:r>
              <a:rPr lang="en-US" b="1" dirty="0"/>
              <a:t> alarm</a:t>
            </a:r>
            <a:r>
              <a:rPr lang="en-US" dirty="0"/>
              <a:t> we want to create (for example “404 errors” or something. </a:t>
            </a:r>
          </a:p>
        </p:txBody>
      </p:sp>
      <p:pic>
        <p:nvPicPr>
          <p:cNvPr id="4" name="Picture 3">
            <a:extLst>
              <a:ext uri="{FF2B5EF4-FFF2-40B4-BE49-F238E27FC236}">
                <a16:creationId xmlns:a16="http://schemas.microsoft.com/office/drawing/2014/main" id="{1222A19E-AA51-6E47-B3BF-6FF7E1C4A6F2}"/>
              </a:ext>
            </a:extLst>
          </p:cNvPr>
          <p:cNvPicPr>
            <a:picLocks noChangeAspect="1"/>
          </p:cNvPicPr>
          <p:nvPr/>
        </p:nvPicPr>
        <p:blipFill>
          <a:blip r:embed="rId2"/>
          <a:stretch>
            <a:fillRect/>
          </a:stretch>
        </p:blipFill>
        <p:spPr>
          <a:xfrm>
            <a:off x="2680137" y="3782005"/>
            <a:ext cx="4312745" cy="2877806"/>
          </a:xfrm>
          <a:prstGeom prst="rect">
            <a:avLst/>
          </a:prstGeom>
        </p:spPr>
      </p:pic>
    </p:spTree>
    <p:extLst>
      <p:ext uri="{BB962C8B-B14F-4D97-AF65-F5344CB8AC3E}">
        <p14:creationId xmlns:p14="http://schemas.microsoft.com/office/powerpoint/2010/main" val="1009297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A1782-C924-9F47-8687-E0767FE226D5}"/>
              </a:ext>
            </a:extLst>
          </p:cNvPr>
          <p:cNvSpPr>
            <a:spLocks noGrp="1"/>
          </p:cNvSpPr>
          <p:nvPr>
            <p:ph type="title"/>
          </p:nvPr>
        </p:nvSpPr>
        <p:spPr/>
        <p:txBody>
          <a:bodyPr/>
          <a:lstStyle/>
          <a:p>
            <a:r>
              <a:rPr lang="en-US" dirty="0"/>
              <a:t>SNS Broader context</a:t>
            </a:r>
          </a:p>
        </p:txBody>
      </p:sp>
      <p:sp>
        <p:nvSpPr>
          <p:cNvPr id="3" name="Text Placeholder 2">
            <a:extLst>
              <a:ext uri="{FF2B5EF4-FFF2-40B4-BE49-F238E27FC236}">
                <a16:creationId xmlns:a16="http://schemas.microsoft.com/office/drawing/2014/main" id="{F92285D1-3F44-AD46-9400-342DDFDA716F}"/>
              </a:ext>
            </a:extLst>
          </p:cNvPr>
          <p:cNvSpPr>
            <a:spLocks noGrp="1"/>
          </p:cNvSpPr>
          <p:nvPr>
            <p:ph type="body" idx="1"/>
          </p:nvPr>
        </p:nvSpPr>
        <p:spPr/>
        <p:txBody>
          <a:bodyPr/>
          <a:lstStyle/>
          <a:p>
            <a:r>
              <a:rPr lang="en-US" dirty="0"/>
              <a:t> So TOPICS can be used for multiple triggers in your AWS infrastructure. Think of SNS as the glue that holds all of the microservices in your infrastructure together: it’s a convenient way to pass messages between resources and ensure that you retain your </a:t>
            </a:r>
            <a:r>
              <a:rPr lang="en-US" b="1" dirty="0"/>
              <a:t>event driven architecture</a:t>
            </a:r>
            <a:r>
              <a:rPr lang="en-US" dirty="0"/>
              <a:t>. </a:t>
            </a:r>
          </a:p>
          <a:p>
            <a:r>
              <a:rPr lang="en-US" dirty="0"/>
              <a:t> In the lab we’re going to create a topic to send an email and text message based on a string pattern in </a:t>
            </a:r>
            <a:r>
              <a:rPr lang="en-US" dirty="0" err="1"/>
              <a:t>cloudwatch</a:t>
            </a:r>
            <a:r>
              <a:rPr lang="en-US" dirty="0"/>
              <a:t>.</a:t>
            </a:r>
          </a:p>
        </p:txBody>
      </p:sp>
      <p:pic>
        <p:nvPicPr>
          <p:cNvPr id="4" name="Picture 3">
            <a:extLst>
              <a:ext uri="{FF2B5EF4-FFF2-40B4-BE49-F238E27FC236}">
                <a16:creationId xmlns:a16="http://schemas.microsoft.com/office/drawing/2014/main" id="{3A968E04-DB67-BE42-AE05-113A58D1F94B}"/>
              </a:ext>
            </a:extLst>
          </p:cNvPr>
          <p:cNvPicPr>
            <a:picLocks noChangeAspect="1"/>
          </p:cNvPicPr>
          <p:nvPr/>
        </p:nvPicPr>
        <p:blipFill>
          <a:blip r:embed="rId2"/>
          <a:stretch>
            <a:fillRect/>
          </a:stretch>
        </p:blipFill>
        <p:spPr>
          <a:xfrm>
            <a:off x="2774732" y="5129542"/>
            <a:ext cx="3348858" cy="1439421"/>
          </a:xfrm>
          <a:prstGeom prst="rect">
            <a:avLst/>
          </a:prstGeom>
        </p:spPr>
      </p:pic>
    </p:spTree>
    <p:extLst>
      <p:ext uri="{BB962C8B-B14F-4D97-AF65-F5344CB8AC3E}">
        <p14:creationId xmlns:p14="http://schemas.microsoft.com/office/powerpoint/2010/main" val="3626959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767255" y="3025647"/>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a:t>Lambdas</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988111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767255" y="3025647"/>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err="1"/>
              <a:t>Cloudwatch</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3533834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11BE1-D8F6-804F-8B81-691112AF236E}"/>
              </a:ext>
            </a:extLst>
          </p:cNvPr>
          <p:cNvSpPr>
            <a:spLocks noGrp="1"/>
          </p:cNvSpPr>
          <p:nvPr>
            <p:ph type="title"/>
          </p:nvPr>
        </p:nvSpPr>
        <p:spPr/>
        <p:txBody>
          <a:bodyPr/>
          <a:lstStyle/>
          <a:p>
            <a:r>
              <a:rPr lang="en-US" dirty="0"/>
              <a:t>Serverless applications</a:t>
            </a:r>
          </a:p>
        </p:txBody>
      </p:sp>
      <p:sp>
        <p:nvSpPr>
          <p:cNvPr id="3" name="Text Placeholder 2">
            <a:extLst>
              <a:ext uri="{FF2B5EF4-FFF2-40B4-BE49-F238E27FC236}">
                <a16:creationId xmlns:a16="http://schemas.microsoft.com/office/drawing/2014/main" id="{B416F107-FDE0-114B-BF12-C5FC73B398C5}"/>
              </a:ext>
            </a:extLst>
          </p:cNvPr>
          <p:cNvSpPr>
            <a:spLocks noGrp="1"/>
          </p:cNvSpPr>
          <p:nvPr>
            <p:ph type="body" idx="1"/>
          </p:nvPr>
        </p:nvSpPr>
        <p:spPr/>
        <p:txBody>
          <a:bodyPr/>
          <a:lstStyle/>
          <a:p>
            <a:r>
              <a:rPr lang="en-US" dirty="0"/>
              <a:t> So if SNS is the pub/sub glue that holds our serverless application together then LAMBDAS are the functional portion of our application.</a:t>
            </a:r>
          </a:p>
          <a:p>
            <a:r>
              <a:rPr lang="en-US" dirty="0"/>
              <a:t> Think of Lambdas as small code repositories that do one very specific job for you without you having to worry about server management or deployment. </a:t>
            </a:r>
          </a:p>
          <a:p>
            <a:r>
              <a:rPr lang="en-US" dirty="0"/>
              <a:t> Lambdas are an incredibly powerful tool that can do anything from create APIs to transform data mid-stream.</a:t>
            </a:r>
          </a:p>
        </p:txBody>
      </p:sp>
      <p:pic>
        <p:nvPicPr>
          <p:cNvPr id="4" name="Picture 3">
            <a:extLst>
              <a:ext uri="{FF2B5EF4-FFF2-40B4-BE49-F238E27FC236}">
                <a16:creationId xmlns:a16="http://schemas.microsoft.com/office/drawing/2014/main" id="{7E9562ED-59D9-1C42-9120-CC346EAFBF83}"/>
              </a:ext>
            </a:extLst>
          </p:cNvPr>
          <p:cNvPicPr>
            <a:picLocks noChangeAspect="1"/>
          </p:cNvPicPr>
          <p:nvPr/>
        </p:nvPicPr>
        <p:blipFill>
          <a:blip r:embed="rId2"/>
          <a:stretch>
            <a:fillRect/>
          </a:stretch>
        </p:blipFill>
        <p:spPr>
          <a:xfrm>
            <a:off x="3918445" y="5129049"/>
            <a:ext cx="1307109" cy="1431596"/>
          </a:xfrm>
          <a:prstGeom prst="rect">
            <a:avLst/>
          </a:prstGeom>
        </p:spPr>
      </p:pic>
    </p:spTree>
    <p:extLst>
      <p:ext uri="{BB962C8B-B14F-4D97-AF65-F5344CB8AC3E}">
        <p14:creationId xmlns:p14="http://schemas.microsoft.com/office/powerpoint/2010/main" val="9282382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F12C3-2A3B-654C-88D0-E010D1455F98}"/>
              </a:ext>
            </a:extLst>
          </p:cNvPr>
          <p:cNvSpPr>
            <a:spLocks noGrp="1"/>
          </p:cNvSpPr>
          <p:nvPr>
            <p:ph type="title"/>
          </p:nvPr>
        </p:nvSpPr>
        <p:spPr/>
        <p:txBody>
          <a:bodyPr/>
          <a:lstStyle/>
          <a:p>
            <a:r>
              <a:rPr lang="en-US" dirty="0"/>
              <a:t>Lambdas</a:t>
            </a:r>
          </a:p>
        </p:txBody>
      </p:sp>
      <p:sp>
        <p:nvSpPr>
          <p:cNvPr id="3" name="Text Placeholder 2">
            <a:extLst>
              <a:ext uri="{FF2B5EF4-FFF2-40B4-BE49-F238E27FC236}">
                <a16:creationId xmlns:a16="http://schemas.microsoft.com/office/drawing/2014/main" id="{53C7AB77-EC8C-DA45-B6A1-1A8F4AD60062}"/>
              </a:ext>
            </a:extLst>
          </p:cNvPr>
          <p:cNvSpPr>
            <a:spLocks noGrp="1"/>
          </p:cNvSpPr>
          <p:nvPr>
            <p:ph type="body" idx="1"/>
          </p:nvPr>
        </p:nvSpPr>
        <p:spPr/>
        <p:txBody>
          <a:bodyPr/>
          <a:lstStyle/>
          <a:p>
            <a:r>
              <a:rPr lang="en-US" dirty="0"/>
              <a:t> So a lambda function is essentially a </a:t>
            </a:r>
            <a:r>
              <a:rPr lang="en-US" b="1" dirty="0"/>
              <a:t>container</a:t>
            </a:r>
            <a:r>
              <a:rPr lang="en-US" dirty="0"/>
              <a:t> (a lot like the Docker container we built in lab one) that is built and runs on any spare resources by AWS. </a:t>
            </a:r>
          </a:p>
          <a:p>
            <a:r>
              <a:rPr lang="en-US" dirty="0"/>
              <a:t> AWS manages finding the resources, provisioning the container, and running it. </a:t>
            </a:r>
          </a:p>
          <a:p>
            <a:r>
              <a:rPr lang="en-US" dirty="0"/>
              <a:t> The other thing to know about LAMBDAS is that, due to the nature of containers, they are designed to be </a:t>
            </a:r>
            <a:r>
              <a:rPr lang="en-US" i="1" dirty="0"/>
              <a:t>ephemeral</a:t>
            </a:r>
            <a:r>
              <a:rPr lang="en-US" dirty="0"/>
              <a:t>. This means that we want them to DO A THING then commit seppuku. </a:t>
            </a:r>
          </a:p>
        </p:txBody>
      </p:sp>
      <p:pic>
        <p:nvPicPr>
          <p:cNvPr id="4" name="Picture 3">
            <a:extLst>
              <a:ext uri="{FF2B5EF4-FFF2-40B4-BE49-F238E27FC236}">
                <a16:creationId xmlns:a16="http://schemas.microsoft.com/office/drawing/2014/main" id="{FDA2B7B4-FDEC-E641-ACDE-6F86CC1A835E}"/>
              </a:ext>
            </a:extLst>
          </p:cNvPr>
          <p:cNvPicPr>
            <a:picLocks noChangeAspect="1"/>
          </p:cNvPicPr>
          <p:nvPr/>
        </p:nvPicPr>
        <p:blipFill>
          <a:blip r:embed="rId2"/>
          <a:stretch>
            <a:fillRect/>
          </a:stretch>
        </p:blipFill>
        <p:spPr>
          <a:xfrm>
            <a:off x="5590848" y="5234152"/>
            <a:ext cx="1313792" cy="1313792"/>
          </a:xfrm>
          <a:prstGeom prst="rect">
            <a:avLst/>
          </a:prstGeom>
        </p:spPr>
      </p:pic>
    </p:spTree>
    <p:extLst>
      <p:ext uri="{BB962C8B-B14F-4D97-AF65-F5344CB8AC3E}">
        <p14:creationId xmlns:p14="http://schemas.microsoft.com/office/powerpoint/2010/main" val="1784006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55DE8-0EC9-284E-90C9-E99A3807EEBB}"/>
              </a:ext>
            </a:extLst>
          </p:cNvPr>
          <p:cNvSpPr>
            <a:spLocks noGrp="1"/>
          </p:cNvSpPr>
          <p:nvPr>
            <p:ph type="title"/>
          </p:nvPr>
        </p:nvSpPr>
        <p:spPr/>
        <p:txBody>
          <a:bodyPr/>
          <a:lstStyle/>
          <a:p>
            <a:r>
              <a:rPr lang="en-US" dirty="0"/>
              <a:t>Lambdas and triggers</a:t>
            </a:r>
          </a:p>
        </p:txBody>
      </p:sp>
      <p:sp>
        <p:nvSpPr>
          <p:cNvPr id="3" name="Text Placeholder 2">
            <a:extLst>
              <a:ext uri="{FF2B5EF4-FFF2-40B4-BE49-F238E27FC236}">
                <a16:creationId xmlns:a16="http://schemas.microsoft.com/office/drawing/2014/main" id="{9CBE1D26-8466-C542-8A74-B4BC56617675}"/>
              </a:ext>
            </a:extLst>
          </p:cNvPr>
          <p:cNvSpPr>
            <a:spLocks noGrp="1"/>
          </p:cNvSpPr>
          <p:nvPr>
            <p:ph type="body" idx="1"/>
          </p:nvPr>
        </p:nvSpPr>
        <p:spPr/>
        <p:txBody>
          <a:bodyPr/>
          <a:lstStyle/>
          <a:p>
            <a:r>
              <a:rPr lang="en-US" dirty="0"/>
              <a:t> Lambdas are a key component of any event driven architecture. You can have them run based on </a:t>
            </a:r>
            <a:r>
              <a:rPr lang="en-US" b="1" dirty="0"/>
              <a:t>lambda triggers</a:t>
            </a:r>
            <a:r>
              <a:rPr lang="en-US" dirty="0"/>
              <a:t> which are basically an event that occurs that sets off your lambda. </a:t>
            </a:r>
          </a:p>
          <a:p>
            <a:r>
              <a:rPr lang="en-US" dirty="0"/>
              <a:t> This event can be anything from </a:t>
            </a:r>
            <a:r>
              <a:rPr lang="en-US" b="1" dirty="0"/>
              <a:t>adding data to an s3 bucket</a:t>
            </a:r>
            <a:r>
              <a:rPr lang="en-US" dirty="0"/>
              <a:t> to </a:t>
            </a:r>
            <a:r>
              <a:rPr lang="en-US" b="1" dirty="0"/>
              <a:t>receiving a message that we are subscribed to on an </a:t>
            </a:r>
            <a:r>
              <a:rPr lang="en-US" b="1" dirty="0" err="1"/>
              <a:t>sns</a:t>
            </a:r>
            <a:r>
              <a:rPr lang="en-US" b="1" dirty="0"/>
              <a:t> topic</a:t>
            </a:r>
            <a:r>
              <a:rPr lang="en-US" dirty="0"/>
              <a:t> to </a:t>
            </a:r>
            <a:r>
              <a:rPr lang="en-US" b="1" dirty="0"/>
              <a:t>consuming a queue from a Kinesis stream.</a:t>
            </a:r>
            <a:endParaRPr lang="en-US" dirty="0"/>
          </a:p>
        </p:txBody>
      </p:sp>
      <p:pic>
        <p:nvPicPr>
          <p:cNvPr id="4" name="Picture 3">
            <a:extLst>
              <a:ext uri="{FF2B5EF4-FFF2-40B4-BE49-F238E27FC236}">
                <a16:creationId xmlns:a16="http://schemas.microsoft.com/office/drawing/2014/main" id="{89303553-5970-C84C-8810-14C55F125805}"/>
              </a:ext>
            </a:extLst>
          </p:cNvPr>
          <p:cNvPicPr>
            <a:picLocks noChangeAspect="1"/>
          </p:cNvPicPr>
          <p:nvPr/>
        </p:nvPicPr>
        <p:blipFill>
          <a:blip r:embed="rId2"/>
          <a:stretch>
            <a:fillRect/>
          </a:stretch>
        </p:blipFill>
        <p:spPr>
          <a:xfrm>
            <a:off x="3783724" y="5129048"/>
            <a:ext cx="1576552" cy="1576552"/>
          </a:xfrm>
          <a:prstGeom prst="rect">
            <a:avLst/>
          </a:prstGeom>
        </p:spPr>
      </p:pic>
    </p:spTree>
    <p:extLst>
      <p:ext uri="{BB962C8B-B14F-4D97-AF65-F5344CB8AC3E}">
        <p14:creationId xmlns:p14="http://schemas.microsoft.com/office/powerpoint/2010/main" val="4243116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F468E-8A0F-4F4D-84F1-550674F1890D}"/>
              </a:ext>
            </a:extLst>
          </p:cNvPr>
          <p:cNvSpPr>
            <a:spLocks noGrp="1"/>
          </p:cNvSpPr>
          <p:nvPr>
            <p:ph type="title"/>
          </p:nvPr>
        </p:nvSpPr>
        <p:spPr/>
        <p:txBody>
          <a:bodyPr/>
          <a:lstStyle/>
          <a:p>
            <a:r>
              <a:rPr lang="en-US" dirty="0"/>
              <a:t>Event driven architecture and Lambdas</a:t>
            </a:r>
          </a:p>
        </p:txBody>
      </p:sp>
      <p:sp>
        <p:nvSpPr>
          <p:cNvPr id="3" name="Text Placeholder 2">
            <a:extLst>
              <a:ext uri="{FF2B5EF4-FFF2-40B4-BE49-F238E27FC236}">
                <a16:creationId xmlns:a16="http://schemas.microsoft.com/office/drawing/2014/main" id="{3D2436A6-CC7C-064F-BE33-FD543BA3395F}"/>
              </a:ext>
            </a:extLst>
          </p:cNvPr>
          <p:cNvSpPr>
            <a:spLocks noGrp="1"/>
          </p:cNvSpPr>
          <p:nvPr>
            <p:ph type="body" idx="1"/>
          </p:nvPr>
        </p:nvSpPr>
        <p:spPr/>
        <p:txBody>
          <a:bodyPr/>
          <a:lstStyle/>
          <a:p>
            <a:r>
              <a:rPr lang="en-US" dirty="0"/>
              <a:t> SO- like everything else in AWS- Lambdas need to exist within a VPC and have </a:t>
            </a:r>
            <a:r>
              <a:rPr lang="en-US" dirty="0" err="1"/>
              <a:t>cloudwatch</a:t>
            </a:r>
            <a:r>
              <a:rPr lang="en-US" dirty="0"/>
              <a:t> logs attached. </a:t>
            </a:r>
          </a:p>
          <a:p>
            <a:r>
              <a:rPr lang="en-US" dirty="0"/>
              <a:t> The ideal scenario for your architecture is that you create lambdas to do transformations on your data (or put data in to or take data out of a database) that run on </a:t>
            </a:r>
            <a:r>
              <a:rPr lang="en-US" b="1" dirty="0"/>
              <a:t>triggers</a:t>
            </a:r>
            <a:r>
              <a:rPr lang="en-US" dirty="0"/>
              <a:t> from other events passed through SNS. </a:t>
            </a:r>
          </a:p>
          <a:p>
            <a:r>
              <a:rPr lang="en-US" dirty="0"/>
              <a:t> This allows you to save managing large machines to make up complex architectures.</a:t>
            </a:r>
          </a:p>
        </p:txBody>
      </p:sp>
    </p:spTree>
    <p:extLst>
      <p:ext uri="{BB962C8B-B14F-4D97-AF65-F5344CB8AC3E}">
        <p14:creationId xmlns:p14="http://schemas.microsoft.com/office/powerpoint/2010/main" val="31888085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767255" y="3025647"/>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a:t>Kinesis</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7952890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192BB-FF6F-E445-BCAD-7D9F542CB5DE}"/>
              </a:ext>
            </a:extLst>
          </p:cNvPr>
          <p:cNvSpPr>
            <a:spLocks noGrp="1"/>
          </p:cNvSpPr>
          <p:nvPr>
            <p:ph type="title"/>
          </p:nvPr>
        </p:nvSpPr>
        <p:spPr/>
        <p:txBody>
          <a:bodyPr/>
          <a:lstStyle/>
          <a:p>
            <a:r>
              <a:rPr lang="en-US" dirty="0"/>
              <a:t>Streaming Data in AWS</a:t>
            </a:r>
          </a:p>
        </p:txBody>
      </p:sp>
      <p:sp>
        <p:nvSpPr>
          <p:cNvPr id="3" name="Text Placeholder 2">
            <a:extLst>
              <a:ext uri="{FF2B5EF4-FFF2-40B4-BE49-F238E27FC236}">
                <a16:creationId xmlns:a16="http://schemas.microsoft.com/office/drawing/2014/main" id="{C743997E-7755-0640-825E-C44CD8224E46}"/>
              </a:ext>
            </a:extLst>
          </p:cNvPr>
          <p:cNvSpPr>
            <a:spLocks noGrp="1"/>
          </p:cNvSpPr>
          <p:nvPr>
            <p:ph type="body" idx="1"/>
          </p:nvPr>
        </p:nvSpPr>
        <p:spPr/>
        <p:txBody>
          <a:bodyPr/>
          <a:lstStyle/>
          <a:p>
            <a:r>
              <a:rPr lang="en-US" dirty="0"/>
              <a:t> So as a hypothetical- let’s say we have a situation where data is coming in at an insanely fast rate…something like a twitter stream or sports odds stream.</a:t>
            </a:r>
          </a:p>
          <a:p>
            <a:r>
              <a:rPr lang="en-US" dirty="0"/>
              <a:t> We want to create a system to consume this data, make some changes (to standardize the inputs) and then put the data into our previously created RDS instance.</a:t>
            </a:r>
          </a:p>
        </p:txBody>
      </p:sp>
      <p:pic>
        <p:nvPicPr>
          <p:cNvPr id="5" name="Picture 4">
            <a:extLst>
              <a:ext uri="{FF2B5EF4-FFF2-40B4-BE49-F238E27FC236}">
                <a16:creationId xmlns:a16="http://schemas.microsoft.com/office/drawing/2014/main" id="{678E53F7-95D5-B944-A5BA-23597BFAA2D5}"/>
              </a:ext>
            </a:extLst>
          </p:cNvPr>
          <p:cNvPicPr>
            <a:picLocks noChangeAspect="1"/>
          </p:cNvPicPr>
          <p:nvPr/>
        </p:nvPicPr>
        <p:blipFill>
          <a:blip r:embed="rId2"/>
          <a:stretch>
            <a:fillRect/>
          </a:stretch>
        </p:blipFill>
        <p:spPr>
          <a:xfrm>
            <a:off x="2869324" y="4631703"/>
            <a:ext cx="4267200" cy="2073897"/>
          </a:xfrm>
          <a:prstGeom prst="rect">
            <a:avLst/>
          </a:prstGeom>
        </p:spPr>
      </p:pic>
    </p:spTree>
    <p:extLst>
      <p:ext uri="{BB962C8B-B14F-4D97-AF65-F5344CB8AC3E}">
        <p14:creationId xmlns:p14="http://schemas.microsoft.com/office/powerpoint/2010/main" val="41111494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19828-A5B2-9C48-A0D1-BF0E75BF082B}"/>
              </a:ext>
            </a:extLst>
          </p:cNvPr>
          <p:cNvSpPr>
            <a:spLocks noGrp="1"/>
          </p:cNvSpPr>
          <p:nvPr>
            <p:ph type="title"/>
          </p:nvPr>
        </p:nvSpPr>
        <p:spPr>
          <a:xfrm>
            <a:off x="76200" y="152400"/>
            <a:ext cx="8991600" cy="671513"/>
          </a:xfrm>
        </p:spPr>
        <p:txBody>
          <a:bodyPr/>
          <a:lstStyle/>
          <a:p>
            <a:r>
              <a:rPr lang="en-US" dirty="0"/>
              <a:t>Stream Data</a:t>
            </a:r>
          </a:p>
        </p:txBody>
      </p:sp>
      <p:sp>
        <p:nvSpPr>
          <p:cNvPr id="3" name="Text Placeholder 2">
            <a:extLst>
              <a:ext uri="{FF2B5EF4-FFF2-40B4-BE49-F238E27FC236}">
                <a16:creationId xmlns:a16="http://schemas.microsoft.com/office/drawing/2014/main" id="{F5E00667-114C-9440-9E35-37F6B57E4A40}"/>
              </a:ext>
            </a:extLst>
          </p:cNvPr>
          <p:cNvSpPr>
            <a:spLocks noGrp="1"/>
          </p:cNvSpPr>
          <p:nvPr>
            <p:ph type="body" idx="1"/>
          </p:nvPr>
        </p:nvSpPr>
        <p:spPr/>
        <p:txBody>
          <a:bodyPr/>
          <a:lstStyle/>
          <a:p>
            <a:r>
              <a:rPr lang="en-US" dirty="0"/>
              <a:t> The advantages of using queues in this situation is that we can keep the data in order and, in the event that our consumers slow down or fail, we can keep a copy of the data in a pre-database system.</a:t>
            </a:r>
          </a:p>
          <a:p>
            <a:r>
              <a:rPr lang="en-US" dirty="0"/>
              <a:t> This will allow us time to spin up more instances if a consumer or two get overloaded by high velocity data going through the stream. This is a solid safety measure for data integrity.	</a:t>
            </a:r>
          </a:p>
          <a:p>
            <a:r>
              <a:rPr lang="en-US" dirty="0"/>
              <a:t>Additionally streams can provide endpoints that can </a:t>
            </a:r>
            <a:r>
              <a:rPr lang="en-US" b="1" dirty="0"/>
              <a:t>trigger events</a:t>
            </a:r>
            <a:r>
              <a:rPr lang="en-US" dirty="0"/>
              <a:t>. </a:t>
            </a:r>
          </a:p>
        </p:txBody>
      </p:sp>
    </p:spTree>
    <p:extLst>
      <p:ext uri="{BB962C8B-B14F-4D97-AF65-F5344CB8AC3E}">
        <p14:creationId xmlns:p14="http://schemas.microsoft.com/office/powerpoint/2010/main" val="5167199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C82DD-8C73-734D-957F-F0086B1CCDBB}"/>
              </a:ext>
            </a:extLst>
          </p:cNvPr>
          <p:cNvSpPr>
            <a:spLocks noGrp="1"/>
          </p:cNvSpPr>
          <p:nvPr>
            <p:ph type="title"/>
          </p:nvPr>
        </p:nvSpPr>
        <p:spPr/>
        <p:txBody>
          <a:bodyPr/>
          <a:lstStyle/>
          <a:p>
            <a:r>
              <a:rPr lang="en-US" dirty="0"/>
              <a:t>Kinesis stream architecture</a:t>
            </a:r>
          </a:p>
        </p:txBody>
      </p:sp>
      <p:pic>
        <p:nvPicPr>
          <p:cNvPr id="5" name="Picture 4">
            <a:extLst>
              <a:ext uri="{FF2B5EF4-FFF2-40B4-BE49-F238E27FC236}">
                <a16:creationId xmlns:a16="http://schemas.microsoft.com/office/drawing/2014/main" id="{0B925EE3-8397-1941-989E-305C60BF57AF}"/>
              </a:ext>
            </a:extLst>
          </p:cNvPr>
          <p:cNvPicPr>
            <a:picLocks noChangeAspect="1"/>
          </p:cNvPicPr>
          <p:nvPr/>
        </p:nvPicPr>
        <p:blipFill>
          <a:blip r:embed="rId2"/>
          <a:stretch>
            <a:fillRect/>
          </a:stretch>
        </p:blipFill>
        <p:spPr>
          <a:xfrm>
            <a:off x="0" y="1534510"/>
            <a:ext cx="9144000" cy="4911156"/>
          </a:xfrm>
          <a:prstGeom prst="rect">
            <a:avLst/>
          </a:prstGeom>
        </p:spPr>
      </p:pic>
    </p:spTree>
    <p:extLst>
      <p:ext uri="{BB962C8B-B14F-4D97-AF65-F5344CB8AC3E}">
        <p14:creationId xmlns:p14="http://schemas.microsoft.com/office/powerpoint/2010/main" val="364141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FBC8A-357D-6D49-98EB-EBF1D32F45A1}"/>
              </a:ext>
            </a:extLst>
          </p:cNvPr>
          <p:cNvSpPr>
            <a:spLocks noGrp="1"/>
          </p:cNvSpPr>
          <p:nvPr>
            <p:ph type="title"/>
          </p:nvPr>
        </p:nvSpPr>
        <p:spPr/>
        <p:txBody>
          <a:bodyPr/>
          <a:lstStyle/>
          <a:p>
            <a:r>
              <a:rPr lang="en-US" dirty="0"/>
              <a:t>Kinesis streams conceptually</a:t>
            </a:r>
          </a:p>
        </p:txBody>
      </p:sp>
      <p:sp>
        <p:nvSpPr>
          <p:cNvPr id="3" name="Text Placeholder 2">
            <a:extLst>
              <a:ext uri="{FF2B5EF4-FFF2-40B4-BE49-F238E27FC236}">
                <a16:creationId xmlns:a16="http://schemas.microsoft.com/office/drawing/2014/main" id="{822D6350-E5CC-4B4C-97BB-88A05A99F2B3}"/>
              </a:ext>
            </a:extLst>
          </p:cNvPr>
          <p:cNvSpPr>
            <a:spLocks noGrp="1"/>
          </p:cNvSpPr>
          <p:nvPr>
            <p:ph type="body" idx="1"/>
          </p:nvPr>
        </p:nvSpPr>
        <p:spPr/>
        <p:txBody>
          <a:bodyPr/>
          <a:lstStyle/>
          <a:p>
            <a:r>
              <a:rPr lang="en-US" dirty="0"/>
              <a:t> So a basic unit of scale when dealing with Kinesis streams is about 1,000 PUTS per second of streaming data and emitting data at a rate of 2MB per second. This is a single </a:t>
            </a:r>
            <a:r>
              <a:rPr lang="en-US" b="1" dirty="0"/>
              <a:t>shard</a:t>
            </a:r>
            <a:r>
              <a:rPr lang="en-US" dirty="0"/>
              <a:t>. </a:t>
            </a:r>
          </a:p>
          <a:p>
            <a:r>
              <a:rPr lang="en-US" dirty="0"/>
              <a:t> Shards scale linearly (2 shards = 2,000 puts, </a:t>
            </a:r>
            <a:r>
              <a:rPr lang="en-US" dirty="0" err="1"/>
              <a:t>etc</a:t>
            </a:r>
            <a:r>
              <a:rPr lang="en-US" dirty="0"/>
              <a:t>)</a:t>
            </a:r>
          </a:p>
          <a:p>
            <a:r>
              <a:rPr lang="en-US" dirty="0"/>
              <a:t> Data is saved, by default, up to 24 hours (though you can pay to have it saved for up to 7 days)</a:t>
            </a:r>
          </a:p>
          <a:p>
            <a:r>
              <a:rPr lang="en-US" dirty="0"/>
              <a:t> You can monitor streams through </a:t>
            </a:r>
            <a:r>
              <a:rPr lang="en-US" dirty="0" err="1"/>
              <a:t>cloudwatch</a:t>
            </a:r>
            <a:r>
              <a:rPr lang="en-US" dirty="0"/>
              <a:t>.</a:t>
            </a:r>
          </a:p>
        </p:txBody>
      </p:sp>
      <p:pic>
        <p:nvPicPr>
          <p:cNvPr id="4" name="Picture 3">
            <a:extLst>
              <a:ext uri="{FF2B5EF4-FFF2-40B4-BE49-F238E27FC236}">
                <a16:creationId xmlns:a16="http://schemas.microsoft.com/office/drawing/2014/main" id="{DA53ACCF-4D3A-ED4F-9DC7-18318FC4941D}"/>
              </a:ext>
            </a:extLst>
          </p:cNvPr>
          <p:cNvPicPr>
            <a:picLocks noChangeAspect="1"/>
          </p:cNvPicPr>
          <p:nvPr/>
        </p:nvPicPr>
        <p:blipFill>
          <a:blip r:embed="rId2"/>
          <a:stretch>
            <a:fillRect/>
          </a:stretch>
        </p:blipFill>
        <p:spPr>
          <a:xfrm>
            <a:off x="3484508" y="5239677"/>
            <a:ext cx="2174984" cy="1465923"/>
          </a:xfrm>
          <a:prstGeom prst="rect">
            <a:avLst/>
          </a:prstGeom>
        </p:spPr>
      </p:pic>
    </p:spTree>
    <p:extLst>
      <p:ext uri="{BB962C8B-B14F-4D97-AF65-F5344CB8AC3E}">
        <p14:creationId xmlns:p14="http://schemas.microsoft.com/office/powerpoint/2010/main" val="10295941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501B4-74B7-414C-AF2C-EFEDEEB8CDAC}"/>
              </a:ext>
            </a:extLst>
          </p:cNvPr>
          <p:cNvSpPr>
            <a:spLocks noGrp="1"/>
          </p:cNvSpPr>
          <p:nvPr>
            <p:ph type="title"/>
          </p:nvPr>
        </p:nvSpPr>
        <p:spPr/>
        <p:txBody>
          <a:bodyPr/>
          <a:lstStyle/>
          <a:p>
            <a:r>
              <a:rPr lang="en-US" dirty="0"/>
              <a:t>Kinesis Firehose</a:t>
            </a:r>
          </a:p>
        </p:txBody>
      </p:sp>
      <p:sp>
        <p:nvSpPr>
          <p:cNvPr id="3" name="Text Placeholder 2">
            <a:extLst>
              <a:ext uri="{FF2B5EF4-FFF2-40B4-BE49-F238E27FC236}">
                <a16:creationId xmlns:a16="http://schemas.microsoft.com/office/drawing/2014/main" id="{BC6C1B7C-4051-9E40-AC8A-B3DFC3F0E9F8}"/>
              </a:ext>
            </a:extLst>
          </p:cNvPr>
          <p:cNvSpPr>
            <a:spLocks noGrp="1"/>
          </p:cNvSpPr>
          <p:nvPr>
            <p:ph type="body" idx="1"/>
          </p:nvPr>
        </p:nvSpPr>
        <p:spPr/>
        <p:txBody>
          <a:bodyPr/>
          <a:lstStyle/>
          <a:p>
            <a:r>
              <a:rPr lang="en-US" dirty="0"/>
              <a:t> Kinesis Firehose is the term used to refer to Kinesis services that stream between two AWS resources. </a:t>
            </a:r>
          </a:p>
          <a:p>
            <a:r>
              <a:rPr lang="en-US" dirty="0"/>
              <a:t> An example of this might be a Kinesis stream that takes in data and sends it to a </a:t>
            </a:r>
            <a:r>
              <a:rPr lang="en-US" b="1" dirty="0"/>
              <a:t>redshift</a:t>
            </a:r>
            <a:r>
              <a:rPr lang="en-US" dirty="0"/>
              <a:t> database or </a:t>
            </a:r>
            <a:r>
              <a:rPr lang="en-US" b="1" dirty="0"/>
              <a:t>s3 bucket</a:t>
            </a:r>
            <a:r>
              <a:rPr lang="en-US" dirty="0"/>
              <a:t> (which is actually really nice- you can send a JSON object to REDSHIFT and, provided that the keys match column names, can PUT data into tables).</a:t>
            </a:r>
          </a:p>
        </p:txBody>
      </p:sp>
      <p:pic>
        <p:nvPicPr>
          <p:cNvPr id="5" name="Picture 4">
            <a:extLst>
              <a:ext uri="{FF2B5EF4-FFF2-40B4-BE49-F238E27FC236}">
                <a16:creationId xmlns:a16="http://schemas.microsoft.com/office/drawing/2014/main" id="{60434497-888B-124E-9FAF-CE14A818AC58}"/>
              </a:ext>
            </a:extLst>
          </p:cNvPr>
          <p:cNvPicPr>
            <a:picLocks noChangeAspect="1"/>
          </p:cNvPicPr>
          <p:nvPr/>
        </p:nvPicPr>
        <p:blipFill>
          <a:blip r:embed="rId2"/>
          <a:stretch>
            <a:fillRect/>
          </a:stretch>
        </p:blipFill>
        <p:spPr>
          <a:xfrm>
            <a:off x="3682313" y="4687614"/>
            <a:ext cx="1779374" cy="1902372"/>
          </a:xfrm>
          <a:prstGeom prst="rect">
            <a:avLst/>
          </a:prstGeom>
        </p:spPr>
      </p:pic>
    </p:spTree>
    <p:extLst>
      <p:ext uri="{BB962C8B-B14F-4D97-AF65-F5344CB8AC3E}">
        <p14:creationId xmlns:p14="http://schemas.microsoft.com/office/powerpoint/2010/main" val="653934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9ABBE-11D1-5943-8F86-1E60E484325B}"/>
              </a:ext>
            </a:extLst>
          </p:cNvPr>
          <p:cNvSpPr>
            <a:spLocks noGrp="1"/>
          </p:cNvSpPr>
          <p:nvPr>
            <p:ph type="title"/>
          </p:nvPr>
        </p:nvSpPr>
        <p:spPr/>
        <p:txBody>
          <a:bodyPr/>
          <a:lstStyle/>
          <a:p>
            <a:r>
              <a:rPr lang="en-US" dirty="0"/>
              <a:t>Infrastructure philosophy</a:t>
            </a:r>
          </a:p>
        </p:txBody>
      </p:sp>
      <p:sp>
        <p:nvSpPr>
          <p:cNvPr id="3" name="Text Placeholder 2">
            <a:extLst>
              <a:ext uri="{FF2B5EF4-FFF2-40B4-BE49-F238E27FC236}">
                <a16:creationId xmlns:a16="http://schemas.microsoft.com/office/drawing/2014/main" id="{D64E6445-6D38-E240-B0AD-3B08D2994F48}"/>
              </a:ext>
            </a:extLst>
          </p:cNvPr>
          <p:cNvSpPr>
            <a:spLocks noGrp="1"/>
          </p:cNvSpPr>
          <p:nvPr>
            <p:ph type="body" idx="1"/>
          </p:nvPr>
        </p:nvSpPr>
        <p:spPr/>
        <p:txBody>
          <a:bodyPr/>
          <a:lstStyle/>
          <a:p>
            <a:r>
              <a:rPr lang="en-US" dirty="0"/>
              <a:t> Logging and bug hunting is essential to any stack. One of the biggest advantages of using AWS for deploying and maintaining infrastructure is that logging is </a:t>
            </a:r>
            <a:r>
              <a:rPr lang="en-US" b="1" dirty="0"/>
              <a:t>built in</a:t>
            </a:r>
            <a:r>
              <a:rPr lang="en-US" dirty="0"/>
              <a:t> to the AWS infrastructure. </a:t>
            </a:r>
          </a:p>
          <a:p>
            <a:r>
              <a:rPr lang="en-US" dirty="0"/>
              <a:t> This built in logging is known as </a:t>
            </a:r>
            <a:r>
              <a:rPr lang="en-US" b="1" dirty="0" err="1"/>
              <a:t>cloudwatch</a:t>
            </a:r>
            <a:r>
              <a:rPr lang="en-US" b="1" dirty="0"/>
              <a:t> </a:t>
            </a:r>
            <a:r>
              <a:rPr lang="en-US" dirty="0"/>
              <a:t>and can be provisioned and utilized and managed via </a:t>
            </a:r>
            <a:r>
              <a:rPr lang="en-US" b="1" dirty="0"/>
              <a:t>terraform</a:t>
            </a:r>
            <a:r>
              <a:rPr lang="en-US" dirty="0"/>
              <a:t>.   </a:t>
            </a:r>
          </a:p>
        </p:txBody>
      </p:sp>
      <p:pic>
        <p:nvPicPr>
          <p:cNvPr id="4" name="Picture 3">
            <a:extLst>
              <a:ext uri="{FF2B5EF4-FFF2-40B4-BE49-F238E27FC236}">
                <a16:creationId xmlns:a16="http://schemas.microsoft.com/office/drawing/2014/main" id="{E6436CAA-C1DB-F046-8096-8C5242684775}"/>
              </a:ext>
            </a:extLst>
          </p:cNvPr>
          <p:cNvPicPr>
            <a:picLocks noChangeAspect="1"/>
          </p:cNvPicPr>
          <p:nvPr/>
        </p:nvPicPr>
        <p:blipFill>
          <a:blip r:embed="rId2"/>
          <a:stretch>
            <a:fillRect/>
          </a:stretch>
        </p:blipFill>
        <p:spPr>
          <a:xfrm>
            <a:off x="3352799" y="4399840"/>
            <a:ext cx="2202355" cy="2173120"/>
          </a:xfrm>
          <a:prstGeom prst="rect">
            <a:avLst/>
          </a:prstGeom>
        </p:spPr>
      </p:pic>
    </p:spTree>
    <p:extLst>
      <p:ext uri="{BB962C8B-B14F-4D97-AF65-F5344CB8AC3E}">
        <p14:creationId xmlns:p14="http://schemas.microsoft.com/office/powerpoint/2010/main" val="18269780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695ED-2514-6745-BBD2-137831C39DF0}"/>
              </a:ext>
            </a:extLst>
          </p:cNvPr>
          <p:cNvSpPr>
            <a:spLocks noGrp="1"/>
          </p:cNvSpPr>
          <p:nvPr>
            <p:ph type="title"/>
          </p:nvPr>
        </p:nvSpPr>
        <p:spPr/>
        <p:txBody>
          <a:bodyPr/>
          <a:lstStyle/>
          <a:p>
            <a:r>
              <a:rPr lang="en-US" dirty="0"/>
              <a:t>SQS vs SNS</a:t>
            </a:r>
          </a:p>
        </p:txBody>
      </p:sp>
      <p:sp>
        <p:nvSpPr>
          <p:cNvPr id="3" name="Text Placeholder 2">
            <a:extLst>
              <a:ext uri="{FF2B5EF4-FFF2-40B4-BE49-F238E27FC236}">
                <a16:creationId xmlns:a16="http://schemas.microsoft.com/office/drawing/2014/main" id="{42B3BB4D-B7A6-4445-9609-2E1EA5C3F77F}"/>
              </a:ext>
            </a:extLst>
          </p:cNvPr>
          <p:cNvSpPr>
            <a:spLocks noGrp="1"/>
          </p:cNvSpPr>
          <p:nvPr>
            <p:ph type="body" idx="1"/>
          </p:nvPr>
        </p:nvSpPr>
        <p:spPr/>
        <p:txBody>
          <a:bodyPr/>
          <a:lstStyle/>
          <a:p>
            <a:r>
              <a:rPr lang="en-US" dirty="0"/>
              <a:t> AWS offers a second option for message queuing: the </a:t>
            </a:r>
            <a:r>
              <a:rPr lang="en-US" b="1" dirty="0"/>
              <a:t>Simple Queue Service</a:t>
            </a:r>
            <a:r>
              <a:rPr lang="en-US" dirty="0"/>
              <a:t> which is a messaging broker (that looks a lot like the </a:t>
            </a:r>
            <a:r>
              <a:rPr lang="en-US" b="1" dirty="0"/>
              <a:t>Simple Notification Service</a:t>
            </a:r>
            <a:r>
              <a:rPr lang="en-US" dirty="0"/>
              <a:t>). </a:t>
            </a:r>
          </a:p>
          <a:p>
            <a:r>
              <a:rPr lang="en-US" dirty="0"/>
              <a:t> The difference between </a:t>
            </a:r>
            <a:r>
              <a:rPr lang="en-US" b="1" dirty="0"/>
              <a:t>SQS </a:t>
            </a:r>
            <a:r>
              <a:rPr lang="en-US" dirty="0"/>
              <a:t>and </a:t>
            </a:r>
            <a:r>
              <a:rPr lang="en-US" b="1" dirty="0"/>
              <a:t>SNS</a:t>
            </a:r>
            <a:r>
              <a:rPr lang="en-US" dirty="0"/>
              <a:t> is simple: </a:t>
            </a:r>
            <a:endParaRPr lang="en-US" b="1" dirty="0"/>
          </a:p>
          <a:p>
            <a:pPr lvl="1"/>
            <a:r>
              <a:rPr lang="en-US" b="1" dirty="0"/>
              <a:t>SNS</a:t>
            </a:r>
            <a:r>
              <a:rPr lang="en-US" dirty="0"/>
              <a:t> is a PUBSUB system- it </a:t>
            </a:r>
            <a:r>
              <a:rPr lang="en-US" i="1" dirty="0"/>
              <a:t>pushes</a:t>
            </a:r>
            <a:r>
              <a:rPr lang="en-US" dirty="0"/>
              <a:t> messages to </a:t>
            </a:r>
            <a:r>
              <a:rPr lang="en-US" i="1" dirty="0"/>
              <a:t>receivers</a:t>
            </a:r>
            <a:r>
              <a:rPr lang="en-US" dirty="0"/>
              <a:t> in order for them to do something. The receivers subscribe to a topic and when a message is published they receive it in near real time.</a:t>
            </a:r>
          </a:p>
          <a:p>
            <a:pPr lvl="1"/>
            <a:r>
              <a:rPr lang="en-US" b="1" dirty="0"/>
              <a:t> SQS </a:t>
            </a:r>
            <a:r>
              <a:rPr lang="en-US" dirty="0"/>
              <a:t>is a </a:t>
            </a:r>
            <a:r>
              <a:rPr lang="en-US" i="1" dirty="0"/>
              <a:t>Message Broker: </a:t>
            </a:r>
            <a:r>
              <a:rPr lang="en-US" dirty="0"/>
              <a:t>consumers need to POLL it to get messages from it and you can’t send the messages to multiple receivers. It’s basically a mailbox- message in and message out.</a:t>
            </a:r>
            <a:endParaRPr lang="en-US" b="1" dirty="0"/>
          </a:p>
        </p:txBody>
      </p:sp>
    </p:spTree>
    <p:extLst>
      <p:ext uri="{BB962C8B-B14F-4D97-AF65-F5344CB8AC3E}">
        <p14:creationId xmlns:p14="http://schemas.microsoft.com/office/powerpoint/2010/main" val="23413862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72A05-DB72-2F4E-A6C0-EA63761444A5}"/>
              </a:ext>
            </a:extLst>
          </p:cNvPr>
          <p:cNvSpPr>
            <a:spLocks noGrp="1"/>
          </p:cNvSpPr>
          <p:nvPr>
            <p:ph type="title"/>
          </p:nvPr>
        </p:nvSpPr>
        <p:spPr/>
        <p:txBody>
          <a:bodyPr/>
          <a:lstStyle/>
          <a:p>
            <a:r>
              <a:rPr lang="en-US" dirty="0"/>
              <a:t>SQS and Kinesis</a:t>
            </a:r>
          </a:p>
        </p:txBody>
      </p:sp>
      <p:sp>
        <p:nvSpPr>
          <p:cNvPr id="3" name="Text Placeholder 2">
            <a:extLst>
              <a:ext uri="{FF2B5EF4-FFF2-40B4-BE49-F238E27FC236}">
                <a16:creationId xmlns:a16="http://schemas.microsoft.com/office/drawing/2014/main" id="{DA1C34A5-65DA-1448-BD6A-C2BD21AE332B}"/>
              </a:ext>
            </a:extLst>
          </p:cNvPr>
          <p:cNvSpPr>
            <a:spLocks noGrp="1"/>
          </p:cNvSpPr>
          <p:nvPr>
            <p:ph type="body" idx="1"/>
          </p:nvPr>
        </p:nvSpPr>
        <p:spPr/>
        <p:txBody>
          <a:bodyPr/>
          <a:lstStyle/>
          <a:p>
            <a:r>
              <a:rPr lang="en-US" dirty="0"/>
              <a:t> As Kinesis and SQS are both message brokers we should comment on the (subtle) differences between them:</a:t>
            </a:r>
          </a:p>
          <a:p>
            <a:pPr lvl="1"/>
            <a:r>
              <a:rPr lang="en-US" dirty="0"/>
              <a:t> The biggest difference is that SQS is a FIFO (First IN First OUT) queue whereas KINESIS is intended for </a:t>
            </a:r>
            <a:r>
              <a:rPr lang="en-US" b="1" dirty="0"/>
              <a:t>real time data processing…</a:t>
            </a:r>
            <a:r>
              <a:rPr lang="en-US" dirty="0"/>
              <a:t>so, as the name implies- it’s really intended for a </a:t>
            </a:r>
            <a:r>
              <a:rPr lang="en-US" b="1" dirty="0"/>
              <a:t>stream</a:t>
            </a:r>
            <a:r>
              <a:rPr lang="en-US" dirty="0"/>
              <a:t> of data</a:t>
            </a:r>
          </a:p>
          <a:p>
            <a:pPr lvl="1"/>
            <a:r>
              <a:rPr lang="en-US" dirty="0"/>
              <a:t> Think of the difference you get from, say, an HTTP call versus a </a:t>
            </a:r>
            <a:r>
              <a:rPr lang="en-US" dirty="0" err="1"/>
              <a:t>websocket</a:t>
            </a:r>
            <a:r>
              <a:rPr lang="en-US" dirty="0"/>
              <a:t> connection stream: for an HTTP call it’s probably better to use SQS but if you are opening up a </a:t>
            </a:r>
            <a:r>
              <a:rPr lang="en-US" dirty="0" err="1"/>
              <a:t>websocket</a:t>
            </a:r>
            <a:r>
              <a:rPr lang="en-US" dirty="0"/>
              <a:t> connection you want a kinesis stream.</a:t>
            </a:r>
          </a:p>
        </p:txBody>
      </p:sp>
    </p:spTree>
    <p:extLst>
      <p:ext uri="{BB962C8B-B14F-4D97-AF65-F5344CB8AC3E}">
        <p14:creationId xmlns:p14="http://schemas.microsoft.com/office/powerpoint/2010/main" val="9379669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767255" y="3025647"/>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a:t>Database Sources</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42931518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36FF3-76DB-5F4C-87DA-2BDE581E0FA4}"/>
              </a:ext>
            </a:extLst>
          </p:cNvPr>
          <p:cNvSpPr>
            <a:spLocks noGrp="1"/>
          </p:cNvSpPr>
          <p:nvPr>
            <p:ph type="title"/>
          </p:nvPr>
        </p:nvSpPr>
        <p:spPr/>
        <p:txBody>
          <a:bodyPr/>
          <a:lstStyle/>
          <a:p>
            <a:r>
              <a:rPr lang="en-US" dirty="0"/>
              <a:t>Databases available in AWS</a:t>
            </a:r>
          </a:p>
        </p:txBody>
      </p:sp>
      <p:sp>
        <p:nvSpPr>
          <p:cNvPr id="3" name="Text Placeholder 2">
            <a:extLst>
              <a:ext uri="{FF2B5EF4-FFF2-40B4-BE49-F238E27FC236}">
                <a16:creationId xmlns:a16="http://schemas.microsoft.com/office/drawing/2014/main" id="{EB3C71EE-22F8-1F4D-AD0D-70B6562C2EB4}"/>
              </a:ext>
            </a:extLst>
          </p:cNvPr>
          <p:cNvSpPr>
            <a:spLocks noGrp="1"/>
          </p:cNvSpPr>
          <p:nvPr>
            <p:ph type="body" idx="1"/>
          </p:nvPr>
        </p:nvSpPr>
        <p:spPr/>
        <p:txBody>
          <a:bodyPr/>
          <a:lstStyle/>
          <a:p>
            <a:r>
              <a:rPr lang="en-US" dirty="0"/>
              <a:t> So there are numerous options available for data storage in AWS. As pointed out earlier: fundamentally we’ll want to deal with </a:t>
            </a:r>
            <a:r>
              <a:rPr lang="en-US" b="1" dirty="0"/>
              <a:t>s3 buckets </a:t>
            </a:r>
            <a:r>
              <a:rPr lang="en-US" dirty="0"/>
              <a:t>as a permanent data store. </a:t>
            </a:r>
            <a:endParaRPr lang="en-US" b="1" dirty="0"/>
          </a:p>
          <a:p>
            <a:r>
              <a:rPr lang="en-US" b="1" dirty="0"/>
              <a:t> </a:t>
            </a:r>
            <a:r>
              <a:rPr lang="en-US" dirty="0"/>
              <a:t>Try to, if you can, keep copies of all of the incoming data in </a:t>
            </a:r>
            <a:r>
              <a:rPr lang="en-US" dirty="0" err="1"/>
              <a:t>gzipped</a:t>
            </a:r>
            <a:r>
              <a:rPr lang="en-US" dirty="0"/>
              <a:t> files in s3 buckets based on a directory structure that you like</a:t>
            </a:r>
          </a:p>
          <a:p>
            <a:r>
              <a:rPr lang="en-US" dirty="0"/>
              <a:t> </a:t>
            </a:r>
            <a:r>
              <a:rPr lang="en-US" b="1" dirty="0"/>
              <a:t>Kinesis </a:t>
            </a:r>
            <a:r>
              <a:rPr lang="en-US" dirty="0"/>
              <a:t>and </a:t>
            </a:r>
            <a:r>
              <a:rPr lang="en-US" b="1" dirty="0"/>
              <a:t>SQS </a:t>
            </a:r>
            <a:r>
              <a:rPr lang="en-US" dirty="0"/>
              <a:t>have</a:t>
            </a:r>
            <a:r>
              <a:rPr lang="en-US" b="1" dirty="0"/>
              <a:t> </a:t>
            </a:r>
            <a:r>
              <a:rPr lang="en-US" dirty="0"/>
              <a:t>libraries that will add unique IDs and store data in a directory structure with YEAR/MONTH/DAY/HOUR </a:t>
            </a:r>
          </a:p>
        </p:txBody>
      </p:sp>
    </p:spTree>
    <p:extLst>
      <p:ext uri="{BB962C8B-B14F-4D97-AF65-F5344CB8AC3E}">
        <p14:creationId xmlns:p14="http://schemas.microsoft.com/office/powerpoint/2010/main" val="15494491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205B3-446F-3D4A-BC64-DD80E696478D}"/>
              </a:ext>
            </a:extLst>
          </p:cNvPr>
          <p:cNvSpPr>
            <a:spLocks noGrp="1"/>
          </p:cNvSpPr>
          <p:nvPr>
            <p:ph type="title"/>
          </p:nvPr>
        </p:nvSpPr>
        <p:spPr/>
        <p:txBody>
          <a:bodyPr/>
          <a:lstStyle/>
          <a:p>
            <a:r>
              <a:rPr lang="en-US" dirty="0"/>
              <a:t>How to think about choosing databases</a:t>
            </a:r>
          </a:p>
        </p:txBody>
      </p:sp>
      <p:sp>
        <p:nvSpPr>
          <p:cNvPr id="3" name="Text Placeholder 2">
            <a:extLst>
              <a:ext uri="{FF2B5EF4-FFF2-40B4-BE49-F238E27FC236}">
                <a16:creationId xmlns:a16="http://schemas.microsoft.com/office/drawing/2014/main" id="{4959C603-8066-4D4E-8A52-A5CF4A7842CE}"/>
              </a:ext>
            </a:extLst>
          </p:cNvPr>
          <p:cNvSpPr>
            <a:spLocks noGrp="1"/>
          </p:cNvSpPr>
          <p:nvPr>
            <p:ph type="body" idx="1"/>
          </p:nvPr>
        </p:nvSpPr>
        <p:spPr/>
        <p:txBody>
          <a:bodyPr/>
          <a:lstStyle/>
          <a:p>
            <a:r>
              <a:rPr lang="en-US" dirty="0"/>
              <a:t> The idea behind AWS data storage tools is to save you the trouble of having to manage servers that would normally run your instances. </a:t>
            </a:r>
          </a:p>
          <a:p>
            <a:r>
              <a:rPr lang="en-US" dirty="0"/>
              <a:t> AWS offers a lot of awesome options for your back end: In the SQL end you can choose between</a:t>
            </a:r>
          </a:p>
          <a:p>
            <a:pPr lvl="1"/>
            <a:r>
              <a:rPr lang="en-US" dirty="0"/>
              <a:t>MySQL</a:t>
            </a:r>
          </a:p>
          <a:p>
            <a:pPr lvl="1"/>
            <a:r>
              <a:rPr lang="en-US" dirty="0"/>
              <a:t>Postgres</a:t>
            </a:r>
          </a:p>
          <a:p>
            <a:pPr lvl="1"/>
            <a:r>
              <a:rPr lang="en-US" dirty="0"/>
              <a:t>Redshift</a:t>
            </a:r>
          </a:p>
          <a:p>
            <a:pPr lvl="1"/>
            <a:r>
              <a:rPr lang="en-US" dirty="0"/>
              <a:t>Aurora (think </a:t>
            </a:r>
            <a:r>
              <a:rPr lang="en-US" dirty="0" err="1"/>
              <a:t>Mysql</a:t>
            </a:r>
            <a:r>
              <a:rPr lang="en-US" dirty="0"/>
              <a:t>)</a:t>
            </a:r>
            <a:br>
              <a:rPr lang="en-US" dirty="0"/>
            </a:br>
            <a:endParaRPr lang="en-US" dirty="0"/>
          </a:p>
        </p:txBody>
      </p:sp>
      <p:pic>
        <p:nvPicPr>
          <p:cNvPr id="4" name="Picture 3">
            <a:extLst>
              <a:ext uri="{FF2B5EF4-FFF2-40B4-BE49-F238E27FC236}">
                <a16:creationId xmlns:a16="http://schemas.microsoft.com/office/drawing/2014/main" id="{C307111C-EC1E-B242-8451-D7D5DD591F16}"/>
              </a:ext>
            </a:extLst>
          </p:cNvPr>
          <p:cNvPicPr>
            <a:picLocks noChangeAspect="1"/>
          </p:cNvPicPr>
          <p:nvPr/>
        </p:nvPicPr>
        <p:blipFill>
          <a:blip r:embed="rId2"/>
          <a:stretch>
            <a:fillRect/>
          </a:stretch>
        </p:blipFill>
        <p:spPr>
          <a:xfrm>
            <a:off x="4395295" y="3886199"/>
            <a:ext cx="3086100" cy="2641600"/>
          </a:xfrm>
          <a:prstGeom prst="rect">
            <a:avLst/>
          </a:prstGeom>
        </p:spPr>
      </p:pic>
    </p:spTree>
    <p:extLst>
      <p:ext uri="{BB962C8B-B14F-4D97-AF65-F5344CB8AC3E}">
        <p14:creationId xmlns:p14="http://schemas.microsoft.com/office/powerpoint/2010/main" val="13065520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1D7DB-F8E4-474D-A0D1-42DB2193CB28}"/>
              </a:ext>
            </a:extLst>
          </p:cNvPr>
          <p:cNvSpPr>
            <a:spLocks noGrp="1"/>
          </p:cNvSpPr>
          <p:nvPr>
            <p:ph type="title"/>
          </p:nvPr>
        </p:nvSpPr>
        <p:spPr/>
        <p:txBody>
          <a:bodyPr/>
          <a:lstStyle/>
          <a:p>
            <a:r>
              <a:rPr lang="en-US" dirty="0"/>
              <a:t>NoSQL solutions</a:t>
            </a:r>
          </a:p>
        </p:txBody>
      </p:sp>
      <p:sp>
        <p:nvSpPr>
          <p:cNvPr id="3" name="Text Placeholder 2">
            <a:extLst>
              <a:ext uri="{FF2B5EF4-FFF2-40B4-BE49-F238E27FC236}">
                <a16:creationId xmlns:a16="http://schemas.microsoft.com/office/drawing/2014/main" id="{5E507D37-901A-6242-8D57-C04E89677194}"/>
              </a:ext>
            </a:extLst>
          </p:cNvPr>
          <p:cNvSpPr>
            <a:spLocks noGrp="1"/>
          </p:cNvSpPr>
          <p:nvPr>
            <p:ph type="body" idx="1"/>
          </p:nvPr>
        </p:nvSpPr>
        <p:spPr/>
        <p:txBody>
          <a:bodyPr/>
          <a:lstStyle/>
          <a:p>
            <a:r>
              <a:rPr lang="en-US" dirty="0"/>
              <a:t> So for interim solutions for fast moving data (think </a:t>
            </a:r>
            <a:r>
              <a:rPr lang="en-US" dirty="0" err="1"/>
              <a:t>websocket</a:t>
            </a:r>
            <a:r>
              <a:rPr lang="en-US" dirty="0"/>
              <a:t> streams) it is frequently a good idea to have some way to do in-stream data transformations in near-real time. Think of things like </a:t>
            </a:r>
            <a:r>
              <a:rPr lang="en-US" b="1" dirty="0" err="1"/>
              <a:t>kafka</a:t>
            </a:r>
            <a:r>
              <a:rPr lang="en-US" dirty="0"/>
              <a:t> (which, interestingly enough, is also available in AWS now!)</a:t>
            </a:r>
          </a:p>
          <a:p>
            <a:r>
              <a:rPr lang="en-US" dirty="0"/>
              <a:t> NOSQL solutions tend to be ideal for this and AWS offers a nice one known as </a:t>
            </a:r>
            <a:r>
              <a:rPr lang="en-US" b="1" dirty="0"/>
              <a:t>DynamoDB</a:t>
            </a:r>
            <a:r>
              <a:rPr lang="en-US" dirty="0"/>
              <a:t> to handle these streams.</a:t>
            </a:r>
          </a:p>
        </p:txBody>
      </p:sp>
      <p:pic>
        <p:nvPicPr>
          <p:cNvPr id="5" name="Picture 4">
            <a:extLst>
              <a:ext uri="{FF2B5EF4-FFF2-40B4-BE49-F238E27FC236}">
                <a16:creationId xmlns:a16="http://schemas.microsoft.com/office/drawing/2014/main" id="{7B20CAA1-0413-D242-92E3-05704966B3D1}"/>
              </a:ext>
            </a:extLst>
          </p:cNvPr>
          <p:cNvPicPr>
            <a:picLocks noChangeAspect="1"/>
          </p:cNvPicPr>
          <p:nvPr/>
        </p:nvPicPr>
        <p:blipFill>
          <a:blip r:embed="rId2"/>
          <a:stretch>
            <a:fillRect/>
          </a:stretch>
        </p:blipFill>
        <p:spPr>
          <a:xfrm>
            <a:off x="3704021" y="4620960"/>
            <a:ext cx="2855787" cy="1779839"/>
          </a:xfrm>
          <a:prstGeom prst="rect">
            <a:avLst/>
          </a:prstGeom>
        </p:spPr>
      </p:pic>
    </p:spTree>
    <p:extLst>
      <p:ext uri="{BB962C8B-B14F-4D97-AF65-F5344CB8AC3E}">
        <p14:creationId xmlns:p14="http://schemas.microsoft.com/office/powerpoint/2010/main" val="35710313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B2C9A-7729-814E-97F1-6138D5CE89D3}"/>
              </a:ext>
            </a:extLst>
          </p:cNvPr>
          <p:cNvSpPr>
            <a:spLocks noGrp="1"/>
          </p:cNvSpPr>
          <p:nvPr>
            <p:ph type="title"/>
          </p:nvPr>
        </p:nvSpPr>
        <p:spPr/>
        <p:txBody>
          <a:bodyPr/>
          <a:lstStyle/>
          <a:p>
            <a:r>
              <a:rPr lang="en-US" dirty="0"/>
              <a:t>DynamoDB- managed NOSQL solution</a:t>
            </a:r>
          </a:p>
        </p:txBody>
      </p:sp>
      <p:sp>
        <p:nvSpPr>
          <p:cNvPr id="3" name="Text Placeholder 2">
            <a:extLst>
              <a:ext uri="{FF2B5EF4-FFF2-40B4-BE49-F238E27FC236}">
                <a16:creationId xmlns:a16="http://schemas.microsoft.com/office/drawing/2014/main" id="{3B680BC3-8152-5845-A265-C36D25474C4D}"/>
              </a:ext>
            </a:extLst>
          </p:cNvPr>
          <p:cNvSpPr>
            <a:spLocks noGrp="1"/>
          </p:cNvSpPr>
          <p:nvPr>
            <p:ph type="body" idx="1"/>
          </p:nvPr>
        </p:nvSpPr>
        <p:spPr/>
        <p:txBody>
          <a:bodyPr/>
          <a:lstStyle/>
          <a:p>
            <a:r>
              <a:rPr lang="en-US" dirty="0"/>
              <a:t> So </a:t>
            </a:r>
            <a:r>
              <a:rPr lang="en-US" dirty="0" err="1"/>
              <a:t>Dynamodb</a:t>
            </a:r>
            <a:r>
              <a:rPr lang="en-US" dirty="0"/>
              <a:t> saves your data as JSON objects- which is especially useful when dealing with things like </a:t>
            </a:r>
            <a:r>
              <a:rPr lang="en-US" dirty="0" err="1"/>
              <a:t>node.js</a:t>
            </a:r>
            <a:r>
              <a:rPr lang="en-US" dirty="0"/>
              <a:t> applications. </a:t>
            </a:r>
          </a:p>
          <a:p>
            <a:r>
              <a:rPr lang="en-US" dirty="0"/>
              <a:t>You also get a nice interface: </a:t>
            </a:r>
          </a:p>
        </p:txBody>
      </p:sp>
      <p:pic>
        <p:nvPicPr>
          <p:cNvPr id="4" name="Picture 3">
            <a:extLst>
              <a:ext uri="{FF2B5EF4-FFF2-40B4-BE49-F238E27FC236}">
                <a16:creationId xmlns:a16="http://schemas.microsoft.com/office/drawing/2014/main" id="{26AA0FF9-C98F-EC47-8B5B-A3400CB2A165}"/>
              </a:ext>
            </a:extLst>
          </p:cNvPr>
          <p:cNvPicPr>
            <a:picLocks noChangeAspect="1"/>
          </p:cNvPicPr>
          <p:nvPr/>
        </p:nvPicPr>
        <p:blipFill>
          <a:blip r:embed="rId2"/>
          <a:stretch>
            <a:fillRect/>
          </a:stretch>
        </p:blipFill>
        <p:spPr>
          <a:xfrm>
            <a:off x="1035269" y="3208994"/>
            <a:ext cx="7073462" cy="3496606"/>
          </a:xfrm>
          <a:prstGeom prst="rect">
            <a:avLst/>
          </a:prstGeom>
        </p:spPr>
      </p:pic>
    </p:spTree>
    <p:extLst>
      <p:ext uri="{BB962C8B-B14F-4D97-AF65-F5344CB8AC3E}">
        <p14:creationId xmlns:p14="http://schemas.microsoft.com/office/powerpoint/2010/main" val="36740576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3C6A5-8EFA-2A40-BE5D-EDF7E866E483}"/>
              </a:ext>
            </a:extLst>
          </p:cNvPr>
          <p:cNvSpPr>
            <a:spLocks noGrp="1"/>
          </p:cNvSpPr>
          <p:nvPr>
            <p:ph type="title"/>
          </p:nvPr>
        </p:nvSpPr>
        <p:spPr/>
        <p:txBody>
          <a:bodyPr/>
          <a:lstStyle/>
          <a:p>
            <a:r>
              <a:rPr lang="en-US" dirty="0"/>
              <a:t>DynamoDB and streaming</a:t>
            </a:r>
          </a:p>
        </p:txBody>
      </p:sp>
      <p:sp>
        <p:nvSpPr>
          <p:cNvPr id="3" name="Text Placeholder 2">
            <a:extLst>
              <a:ext uri="{FF2B5EF4-FFF2-40B4-BE49-F238E27FC236}">
                <a16:creationId xmlns:a16="http://schemas.microsoft.com/office/drawing/2014/main" id="{381E9B29-79A0-3441-826D-0F6AD3FF1FAE}"/>
              </a:ext>
            </a:extLst>
          </p:cNvPr>
          <p:cNvSpPr>
            <a:spLocks noGrp="1"/>
          </p:cNvSpPr>
          <p:nvPr>
            <p:ph type="body" idx="1"/>
          </p:nvPr>
        </p:nvSpPr>
        <p:spPr/>
        <p:txBody>
          <a:bodyPr/>
          <a:lstStyle/>
          <a:p>
            <a:r>
              <a:rPr lang="en-US" dirty="0"/>
              <a:t> Two more nice things to note about Dynamo:</a:t>
            </a:r>
          </a:p>
          <a:p>
            <a:pPr lvl="1"/>
            <a:r>
              <a:rPr lang="en-US" dirty="0"/>
              <a:t> It can handle streaming data nicely from Kinesis and you can make “in-stream” transformations (for instance changing a “raw event” to a structured bit of data in Lambda then storing it in Dynamo</a:t>
            </a:r>
          </a:p>
          <a:p>
            <a:pPr lvl="1"/>
            <a:r>
              <a:rPr lang="en-US" dirty="0"/>
              <a:t> It saves “before and after” images of any data transformed on a specific key…which is a nice way to log any changes on data going into your database (so if you need to “replay” an ingestion it’s a nice thing to have!</a:t>
            </a:r>
          </a:p>
          <a:p>
            <a:pPr lvl="1"/>
            <a:endParaRPr lang="en-US" dirty="0"/>
          </a:p>
        </p:txBody>
      </p:sp>
      <p:pic>
        <p:nvPicPr>
          <p:cNvPr id="4" name="Picture 3">
            <a:extLst>
              <a:ext uri="{FF2B5EF4-FFF2-40B4-BE49-F238E27FC236}">
                <a16:creationId xmlns:a16="http://schemas.microsoft.com/office/drawing/2014/main" id="{BBE316B6-DFFD-AC4E-A7C8-2C4741C2F52C}"/>
              </a:ext>
            </a:extLst>
          </p:cNvPr>
          <p:cNvPicPr>
            <a:picLocks noChangeAspect="1"/>
          </p:cNvPicPr>
          <p:nvPr/>
        </p:nvPicPr>
        <p:blipFill>
          <a:blip r:embed="rId2"/>
          <a:stretch>
            <a:fillRect/>
          </a:stretch>
        </p:blipFill>
        <p:spPr>
          <a:xfrm>
            <a:off x="3342290" y="4794704"/>
            <a:ext cx="2805824" cy="1826813"/>
          </a:xfrm>
          <a:prstGeom prst="rect">
            <a:avLst/>
          </a:prstGeom>
        </p:spPr>
      </p:pic>
    </p:spTree>
    <p:extLst>
      <p:ext uri="{BB962C8B-B14F-4D97-AF65-F5344CB8AC3E}">
        <p14:creationId xmlns:p14="http://schemas.microsoft.com/office/powerpoint/2010/main" val="22719676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C9B20-5C46-6241-B85B-2479D1F3E97F}"/>
              </a:ext>
            </a:extLst>
          </p:cNvPr>
          <p:cNvSpPr>
            <a:spLocks noGrp="1"/>
          </p:cNvSpPr>
          <p:nvPr>
            <p:ph type="title"/>
          </p:nvPr>
        </p:nvSpPr>
        <p:spPr/>
        <p:txBody>
          <a:bodyPr/>
          <a:lstStyle/>
          <a:p>
            <a:r>
              <a:rPr lang="en-US" dirty="0"/>
              <a:t>DynamoDB</a:t>
            </a:r>
          </a:p>
        </p:txBody>
      </p:sp>
      <p:sp>
        <p:nvSpPr>
          <p:cNvPr id="3" name="Text Placeholder 2">
            <a:extLst>
              <a:ext uri="{FF2B5EF4-FFF2-40B4-BE49-F238E27FC236}">
                <a16:creationId xmlns:a16="http://schemas.microsoft.com/office/drawing/2014/main" id="{B67E55CB-7B40-3F42-AB16-CEE1DEC1D44A}"/>
              </a:ext>
            </a:extLst>
          </p:cNvPr>
          <p:cNvSpPr>
            <a:spLocks noGrp="1"/>
          </p:cNvSpPr>
          <p:nvPr>
            <p:ph type="body" idx="1"/>
          </p:nvPr>
        </p:nvSpPr>
        <p:spPr/>
        <p:txBody>
          <a:bodyPr/>
          <a:lstStyle/>
          <a:p>
            <a:r>
              <a:rPr lang="en-US" dirty="0"/>
              <a:t> Think of DynamoDB as an excellent stop off and transformation opportunity for incoming data from a stream. </a:t>
            </a:r>
          </a:p>
          <a:p>
            <a:r>
              <a:rPr lang="en-US" dirty="0"/>
              <a:t> You CAN use it as a permanent data store but it’s not advisable as dynamo can be VERY expensive (if you DO use it use a </a:t>
            </a:r>
            <a:r>
              <a:rPr lang="en-US" dirty="0" err="1"/>
              <a:t>ttl</a:t>
            </a:r>
            <a:r>
              <a:rPr lang="en-US" dirty="0"/>
              <a:t> with the data). </a:t>
            </a:r>
          </a:p>
        </p:txBody>
      </p:sp>
      <p:pic>
        <p:nvPicPr>
          <p:cNvPr id="4" name="Picture 3">
            <a:extLst>
              <a:ext uri="{FF2B5EF4-FFF2-40B4-BE49-F238E27FC236}">
                <a16:creationId xmlns:a16="http://schemas.microsoft.com/office/drawing/2014/main" id="{35A67A2E-2AEB-9149-B70D-9498E52A4F0C}"/>
              </a:ext>
            </a:extLst>
          </p:cNvPr>
          <p:cNvPicPr>
            <a:picLocks noChangeAspect="1"/>
          </p:cNvPicPr>
          <p:nvPr/>
        </p:nvPicPr>
        <p:blipFill>
          <a:blip r:embed="rId2"/>
          <a:stretch>
            <a:fillRect/>
          </a:stretch>
        </p:blipFill>
        <p:spPr>
          <a:xfrm>
            <a:off x="3357727" y="4130347"/>
            <a:ext cx="2428546" cy="2472304"/>
          </a:xfrm>
          <a:prstGeom prst="rect">
            <a:avLst/>
          </a:prstGeom>
        </p:spPr>
      </p:pic>
    </p:spTree>
    <p:extLst>
      <p:ext uri="{BB962C8B-B14F-4D97-AF65-F5344CB8AC3E}">
        <p14:creationId xmlns:p14="http://schemas.microsoft.com/office/powerpoint/2010/main" val="689852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709C6-7D65-7C48-99A3-61A0F9D598C2}"/>
              </a:ext>
            </a:extLst>
          </p:cNvPr>
          <p:cNvSpPr>
            <a:spLocks noGrp="1"/>
          </p:cNvSpPr>
          <p:nvPr>
            <p:ph type="title"/>
          </p:nvPr>
        </p:nvSpPr>
        <p:spPr/>
        <p:txBody>
          <a:bodyPr/>
          <a:lstStyle/>
          <a:p>
            <a:r>
              <a:rPr lang="en-US" dirty="0"/>
              <a:t>Redshift</a:t>
            </a:r>
          </a:p>
        </p:txBody>
      </p:sp>
      <p:sp>
        <p:nvSpPr>
          <p:cNvPr id="3" name="Text Placeholder 2">
            <a:extLst>
              <a:ext uri="{FF2B5EF4-FFF2-40B4-BE49-F238E27FC236}">
                <a16:creationId xmlns:a16="http://schemas.microsoft.com/office/drawing/2014/main" id="{1E8AA3FF-5C36-5341-8886-F9DFDD31ADF4}"/>
              </a:ext>
            </a:extLst>
          </p:cNvPr>
          <p:cNvSpPr>
            <a:spLocks noGrp="1"/>
          </p:cNvSpPr>
          <p:nvPr>
            <p:ph type="body" idx="1"/>
          </p:nvPr>
        </p:nvSpPr>
        <p:spPr/>
        <p:txBody>
          <a:bodyPr/>
          <a:lstStyle/>
          <a:p>
            <a:r>
              <a:rPr lang="en-US" dirty="0"/>
              <a:t> REDSHIFT is an excellent permanent analytic datastore. It’s SQL based and works on POSTGRES syntax (which means that you can use windowed functions, </a:t>
            </a:r>
            <a:r>
              <a:rPr lang="en-US" dirty="0" err="1"/>
              <a:t>etc</a:t>
            </a:r>
            <a:r>
              <a:rPr lang="en-US" dirty="0"/>
              <a:t>)</a:t>
            </a:r>
          </a:p>
          <a:p>
            <a:r>
              <a:rPr lang="en-US" dirty="0"/>
              <a:t> It is a columnar stored database that is capable of being scaled up to </a:t>
            </a:r>
            <a:r>
              <a:rPr lang="en-US" dirty="0" err="1"/>
              <a:t>terrabytes</a:t>
            </a:r>
            <a:r>
              <a:rPr lang="en-US" dirty="0"/>
              <a:t> and integrates with the AWS s3 buckets to form a nice endpoint to a </a:t>
            </a:r>
            <a:r>
              <a:rPr lang="en-US" dirty="0" err="1"/>
              <a:t>datalake</a:t>
            </a:r>
            <a:r>
              <a:rPr lang="en-US" dirty="0"/>
              <a:t>.</a:t>
            </a:r>
          </a:p>
        </p:txBody>
      </p:sp>
      <p:pic>
        <p:nvPicPr>
          <p:cNvPr id="4" name="Picture 3">
            <a:extLst>
              <a:ext uri="{FF2B5EF4-FFF2-40B4-BE49-F238E27FC236}">
                <a16:creationId xmlns:a16="http://schemas.microsoft.com/office/drawing/2014/main" id="{2E70AB30-E23A-7C4C-9E60-836CE80EBFF7}"/>
              </a:ext>
            </a:extLst>
          </p:cNvPr>
          <p:cNvPicPr>
            <a:picLocks noChangeAspect="1"/>
          </p:cNvPicPr>
          <p:nvPr/>
        </p:nvPicPr>
        <p:blipFill>
          <a:blip r:embed="rId2"/>
          <a:stretch>
            <a:fillRect/>
          </a:stretch>
        </p:blipFill>
        <p:spPr>
          <a:xfrm>
            <a:off x="2413000" y="4546600"/>
            <a:ext cx="4318000" cy="1879600"/>
          </a:xfrm>
          <a:prstGeom prst="rect">
            <a:avLst/>
          </a:prstGeom>
        </p:spPr>
      </p:pic>
    </p:spTree>
    <p:extLst>
      <p:ext uri="{BB962C8B-B14F-4D97-AF65-F5344CB8AC3E}">
        <p14:creationId xmlns:p14="http://schemas.microsoft.com/office/powerpoint/2010/main" val="1794617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4F03A-DF62-A24A-B425-D3504034CE08}"/>
              </a:ext>
            </a:extLst>
          </p:cNvPr>
          <p:cNvSpPr>
            <a:spLocks noGrp="1"/>
          </p:cNvSpPr>
          <p:nvPr>
            <p:ph type="title"/>
          </p:nvPr>
        </p:nvSpPr>
        <p:spPr/>
        <p:txBody>
          <a:bodyPr/>
          <a:lstStyle/>
          <a:p>
            <a:r>
              <a:rPr lang="en-US" dirty="0" err="1"/>
              <a:t>Cloudwatch</a:t>
            </a:r>
            <a:r>
              <a:rPr lang="en-US" dirty="0"/>
              <a:t> in terraform</a:t>
            </a:r>
          </a:p>
        </p:txBody>
      </p:sp>
      <p:sp>
        <p:nvSpPr>
          <p:cNvPr id="3" name="Text Placeholder 2">
            <a:extLst>
              <a:ext uri="{FF2B5EF4-FFF2-40B4-BE49-F238E27FC236}">
                <a16:creationId xmlns:a16="http://schemas.microsoft.com/office/drawing/2014/main" id="{3E296F45-2B21-5D47-8D4B-58B8FF328349}"/>
              </a:ext>
            </a:extLst>
          </p:cNvPr>
          <p:cNvSpPr>
            <a:spLocks noGrp="1"/>
          </p:cNvSpPr>
          <p:nvPr>
            <p:ph type="body" idx="1"/>
          </p:nvPr>
        </p:nvSpPr>
        <p:spPr/>
        <p:txBody>
          <a:bodyPr/>
          <a:lstStyle/>
          <a:p>
            <a:r>
              <a:rPr lang="en-US" dirty="0"/>
              <a:t> Go into your </a:t>
            </a:r>
            <a:r>
              <a:rPr lang="en-US" dirty="0" err="1"/>
              <a:t>aws</a:t>
            </a:r>
            <a:r>
              <a:rPr lang="en-US" dirty="0"/>
              <a:t> console and take a look at some of our previously deployed resources- specifically the EC2 webserver instance that we deployed</a:t>
            </a:r>
          </a:p>
          <a:p>
            <a:r>
              <a:rPr lang="en-US" dirty="0"/>
              <a:t> Go down to the bottom of the screen and look at the </a:t>
            </a:r>
            <a:r>
              <a:rPr lang="en-US" b="1" dirty="0"/>
              <a:t>Monitoring </a:t>
            </a:r>
            <a:r>
              <a:rPr lang="en-US" dirty="0"/>
              <a:t>tab. You should see a bunch of charts there that demonstrate everything from CPU Utilization to Network IN, Disk Reads and Disk Writes, and Packets.</a:t>
            </a:r>
          </a:p>
          <a:p>
            <a:pPr marL="177800" indent="0">
              <a:buNone/>
            </a:pPr>
            <a:endParaRPr lang="en-US" dirty="0"/>
          </a:p>
        </p:txBody>
      </p:sp>
      <p:pic>
        <p:nvPicPr>
          <p:cNvPr id="6" name="Picture 5">
            <a:extLst>
              <a:ext uri="{FF2B5EF4-FFF2-40B4-BE49-F238E27FC236}">
                <a16:creationId xmlns:a16="http://schemas.microsoft.com/office/drawing/2014/main" id="{EA2F9AC4-69E3-E64E-B478-EB6BABF8A43A}"/>
              </a:ext>
            </a:extLst>
          </p:cNvPr>
          <p:cNvPicPr>
            <a:picLocks noChangeAspect="1"/>
          </p:cNvPicPr>
          <p:nvPr/>
        </p:nvPicPr>
        <p:blipFill>
          <a:blip r:embed="rId2"/>
          <a:stretch>
            <a:fillRect/>
          </a:stretch>
        </p:blipFill>
        <p:spPr>
          <a:xfrm>
            <a:off x="4729654" y="4815576"/>
            <a:ext cx="1575019" cy="1890023"/>
          </a:xfrm>
          <a:prstGeom prst="rect">
            <a:avLst/>
          </a:prstGeom>
        </p:spPr>
      </p:pic>
    </p:spTree>
    <p:extLst>
      <p:ext uri="{BB962C8B-B14F-4D97-AF65-F5344CB8AC3E}">
        <p14:creationId xmlns:p14="http://schemas.microsoft.com/office/powerpoint/2010/main" val="40913096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42838-C8E5-1845-A289-AC36863070CE}"/>
              </a:ext>
            </a:extLst>
          </p:cNvPr>
          <p:cNvSpPr>
            <a:spLocks noGrp="1"/>
          </p:cNvSpPr>
          <p:nvPr>
            <p:ph type="title"/>
          </p:nvPr>
        </p:nvSpPr>
        <p:spPr/>
        <p:txBody>
          <a:bodyPr/>
          <a:lstStyle/>
          <a:p>
            <a:r>
              <a:rPr lang="en-US" dirty="0"/>
              <a:t>AWS RDS Service</a:t>
            </a:r>
          </a:p>
        </p:txBody>
      </p:sp>
      <p:sp>
        <p:nvSpPr>
          <p:cNvPr id="3" name="Text Placeholder 2">
            <a:extLst>
              <a:ext uri="{FF2B5EF4-FFF2-40B4-BE49-F238E27FC236}">
                <a16:creationId xmlns:a16="http://schemas.microsoft.com/office/drawing/2014/main" id="{520690BA-A77B-E744-A936-52E8F7DD8103}"/>
              </a:ext>
            </a:extLst>
          </p:cNvPr>
          <p:cNvSpPr>
            <a:spLocks noGrp="1"/>
          </p:cNvSpPr>
          <p:nvPr>
            <p:ph type="body" idx="1"/>
          </p:nvPr>
        </p:nvSpPr>
        <p:spPr/>
        <p:txBody>
          <a:bodyPr/>
          <a:lstStyle/>
          <a:p>
            <a:r>
              <a:rPr lang="en-US" dirty="0"/>
              <a:t> Outside of Redshift you have the options for AWS Relational Database Services that work with </a:t>
            </a:r>
            <a:r>
              <a:rPr lang="en-US" b="1" dirty="0"/>
              <a:t>any</a:t>
            </a:r>
            <a:r>
              <a:rPr lang="en-US" dirty="0"/>
              <a:t> of your favorite services:</a:t>
            </a:r>
          </a:p>
          <a:p>
            <a:pPr lvl="1"/>
            <a:r>
              <a:rPr lang="en-US" dirty="0"/>
              <a:t>MYSQL</a:t>
            </a:r>
          </a:p>
          <a:p>
            <a:pPr lvl="1"/>
            <a:r>
              <a:rPr lang="en-US" dirty="0"/>
              <a:t>Postgres</a:t>
            </a:r>
          </a:p>
          <a:p>
            <a:pPr lvl="1"/>
            <a:r>
              <a:rPr lang="en-US" dirty="0"/>
              <a:t>MariaDB (</a:t>
            </a:r>
            <a:r>
              <a:rPr lang="en-US" dirty="0" err="1"/>
              <a:t>Mysql</a:t>
            </a:r>
            <a:r>
              <a:rPr lang="en-US" dirty="0"/>
              <a:t>)</a:t>
            </a:r>
          </a:p>
          <a:p>
            <a:pPr lvl="1"/>
            <a:r>
              <a:rPr lang="en-US" dirty="0"/>
              <a:t>Oracle</a:t>
            </a:r>
          </a:p>
          <a:p>
            <a:pPr lvl="1"/>
            <a:r>
              <a:rPr lang="en-US" dirty="0"/>
              <a:t>SQL Server</a:t>
            </a:r>
          </a:p>
          <a:p>
            <a:pPr marL="603250" lvl="1" indent="0">
              <a:buNone/>
            </a:pPr>
            <a:endParaRPr lang="en-US" dirty="0"/>
          </a:p>
          <a:p>
            <a:pPr marL="203200" indent="0">
              <a:buNone/>
            </a:pPr>
            <a:r>
              <a:rPr lang="en-US" dirty="0"/>
              <a:t>The idea here is that you can choose whatever </a:t>
            </a:r>
            <a:r>
              <a:rPr lang="en-US" dirty="0" err="1"/>
              <a:t>db</a:t>
            </a:r>
            <a:r>
              <a:rPr lang="en-US" dirty="0"/>
              <a:t> you are most comfortable with and use that one for your app.</a:t>
            </a:r>
          </a:p>
        </p:txBody>
      </p:sp>
      <p:sp>
        <p:nvSpPr>
          <p:cNvPr id="4" name="TextBox 3">
            <a:extLst>
              <a:ext uri="{FF2B5EF4-FFF2-40B4-BE49-F238E27FC236}">
                <a16:creationId xmlns:a16="http://schemas.microsoft.com/office/drawing/2014/main" id="{FE2F3271-62B7-6E44-8CE6-6A5591FA97B5}"/>
              </a:ext>
            </a:extLst>
          </p:cNvPr>
          <p:cNvSpPr txBox="1"/>
          <p:nvPr/>
        </p:nvSpPr>
        <p:spPr>
          <a:xfrm>
            <a:off x="6600497" y="1734207"/>
            <a:ext cx="184731" cy="307777"/>
          </a:xfrm>
          <a:prstGeom prst="rect">
            <a:avLst/>
          </a:prstGeom>
          <a:noFill/>
        </p:spPr>
        <p:txBody>
          <a:bodyPr wrap="none" rtlCol="0">
            <a:spAutoFit/>
          </a:bodyPr>
          <a:lstStyle/>
          <a:p>
            <a:endParaRPr lang="en-US" dirty="0"/>
          </a:p>
        </p:txBody>
      </p:sp>
      <p:pic>
        <p:nvPicPr>
          <p:cNvPr id="5" name="Picture 4">
            <a:extLst>
              <a:ext uri="{FF2B5EF4-FFF2-40B4-BE49-F238E27FC236}">
                <a16:creationId xmlns:a16="http://schemas.microsoft.com/office/drawing/2014/main" id="{ED21F03D-8A9B-0E4A-83AF-26EFCCD38629}"/>
              </a:ext>
            </a:extLst>
          </p:cNvPr>
          <p:cNvPicPr>
            <a:picLocks noChangeAspect="1"/>
          </p:cNvPicPr>
          <p:nvPr/>
        </p:nvPicPr>
        <p:blipFill>
          <a:blip r:embed="rId2"/>
          <a:stretch>
            <a:fillRect/>
          </a:stretch>
        </p:blipFill>
        <p:spPr>
          <a:xfrm>
            <a:off x="4070132" y="2589671"/>
            <a:ext cx="3505200" cy="2324100"/>
          </a:xfrm>
          <a:prstGeom prst="rect">
            <a:avLst/>
          </a:prstGeom>
        </p:spPr>
      </p:pic>
    </p:spTree>
    <p:extLst>
      <p:ext uri="{BB962C8B-B14F-4D97-AF65-F5344CB8AC3E}">
        <p14:creationId xmlns:p14="http://schemas.microsoft.com/office/powerpoint/2010/main" val="5616696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666BE-D670-924D-B664-147848DFB895}"/>
              </a:ext>
            </a:extLst>
          </p:cNvPr>
          <p:cNvSpPr>
            <a:spLocks noGrp="1"/>
          </p:cNvSpPr>
          <p:nvPr>
            <p:ph type="title"/>
          </p:nvPr>
        </p:nvSpPr>
        <p:spPr/>
        <p:txBody>
          <a:bodyPr/>
          <a:lstStyle/>
          <a:p>
            <a:r>
              <a:rPr lang="en-US" dirty="0"/>
              <a:t>Confused????	</a:t>
            </a:r>
          </a:p>
        </p:txBody>
      </p:sp>
      <p:sp>
        <p:nvSpPr>
          <p:cNvPr id="3" name="Text Placeholder 2">
            <a:extLst>
              <a:ext uri="{FF2B5EF4-FFF2-40B4-BE49-F238E27FC236}">
                <a16:creationId xmlns:a16="http://schemas.microsoft.com/office/drawing/2014/main" id="{B9242DFC-F5A2-8D47-B91F-6C768C75A009}"/>
              </a:ext>
            </a:extLst>
          </p:cNvPr>
          <p:cNvSpPr>
            <a:spLocks noGrp="1"/>
          </p:cNvSpPr>
          <p:nvPr>
            <p:ph type="body" idx="1"/>
          </p:nvPr>
        </p:nvSpPr>
        <p:spPr/>
        <p:txBody>
          <a:bodyPr/>
          <a:lstStyle/>
          <a:p>
            <a:r>
              <a:rPr lang="en-US" dirty="0"/>
              <a:t> GOOD! Ask Questions!!</a:t>
            </a:r>
          </a:p>
          <a:p>
            <a:pPr marL="177800" indent="0">
              <a:buNone/>
            </a:pPr>
            <a:endParaRPr lang="en-US" dirty="0"/>
          </a:p>
          <a:p>
            <a:pPr marL="177800" indent="0">
              <a:buNone/>
            </a:pPr>
            <a:endParaRPr lang="en-US" dirty="0"/>
          </a:p>
        </p:txBody>
      </p:sp>
      <p:pic>
        <p:nvPicPr>
          <p:cNvPr id="4" name="Picture 3">
            <a:extLst>
              <a:ext uri="{FF2B5EF4-FFF2-40B4-BE49-F238E27FC236}">
                <a16:creationId xmlns:a16="http://schemas.microsoft.com/office/drawing/2014/main" id="{E3912354-8C33-654C-B10E-1A55F4CA499E}"/>
              </a:ext>
            </a:extLst>
          </p:cNvPr>
          <p:cNvPicPr>
            <a:picLocks noChangeAspect="1"/>
          </p:cNvPicPr>
          <p:nvPr/>
        </p:nvPicPr>
        <p:blipFill>
          <a:blip r:embed="rId2"/>
          <a:stretch>
            <a:fillRect/>
          </a:stretch>
        </p:blipFill>
        <p:spPr>
          <a:xfrm>
            <a:off x="1849819" y="1979622"/>
            <a:ext cx="5202622" cy="4682360"/>
          </a:xfrm>
          <a:prstGeom prst="rect">
            <a:avLst/>
          </a:prstGeom>
        </p:spPr>
      </p:pic>
    </p:spTree>
    <p:extLst>
      <p:ext uri="{BB962C8B-B14F-4D97-AF65-F5344CB8AC3E}">
        <p14:creationId xmlns:p14="http://schemas.microsoft.com/office/powerpoint/2010/main" val="712452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68CCD-C764-A64C-9C5B-BA507EB3C2B8}"/>
              </a:ext>
            </a:extLst>
          </p:cNvPr>
          <p:cNvSpPr>
            <a:spLocks noGrp="1"/>
          </p:cNvSpPr>
          <p:nvPr>
            <p:ph type="title"/>
          </p:nvPr>
        </p:nvSpPr>
        <p:spPr/>
        <p:txBody>
          <a:bodyPr/>
          <a:lstStyle/>
          <a:p>
            <a:r>
              <a:rPr lang="en-US" dirty="0" err="1"/>
              <a:t>Cloudwatch</a:t>
            </a:r>
            <a:r>
              <a:rPr lang="en-US" dirty="0"/>
              <a:t> (continued)</a:t>
            </a:r>
          </a:p>
        </p:txBody>
      </p:sp>
      <p:pic>
        <p:nvPicPr>
          <p:cNvPr id="4" name="Picture 3" descr="A screenshot of a computer&#10;&#10;Description automatically generated">
            <a:extLst>
              <a:ext uri="{FF2B5EF4-FFF2-40B4-BE49-F238E27FC236}">
                <a16:creationId xmlns:a16="http://schemas.microsoft.com/office/drawing/2014/main" id="{A44C336D-4B9E-D54B-9C5E-C6E1044681F3}"/>
              </a:ext>
            </a:extLst>
          </p:cNvPr>
          <p:cNvPicPr>
            <a:picLocks noChangeAspect="1"/>
          </p:cNvPicPr>
          <p:nvPr/>
        </p:nvPicPr>
        <p:blipFill>
          <a:blip r:embed="rId2"/>
          <a:stretch>
            <a:fillRect/>
          </a:stretch>
        </p:blipFill>
        <p:spPr>
          <a:xfrm>
            <a:off x="76200" y="1398943"/>
            <a:ext cx="9101321" cy="4854712"/>
          </a:xfrm>
          <a:prstGeom prst="rect">
            <a:avLst/>
          </a:prstGeom>
        </p:spPr>
      </p:pic>
    </p:spTree>
    <p:extLst>
      <p:ext uri="{BB962C8B-B14F-4D97-AF65-F5344CB8AC3E}">
        <p14:creationId xmlns:p14="http://schemas.microsoft.com/office/powerpoint/2010/main" val="2661332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43A07-5A4E-474E-A751-BA9E2F3B8F3D}"/>
              </a:ext>
            </a:extLst>
          </p:cNvPr>
          <p:cNvSpPr>
            <a:spLocks noGrp="1"/>
          </p:cNvSpPr>
          <p:nvPr>
            <p:ph type="title"/>
          </p:nvPr>
        </p:nvSpPr>
        <p:spPr/>
        <p:txBody>
          <a:bodyPr/>
          <a:lstStyle/>
          <a:p>
            <a:r>
              <a:rPr lang="en-US" dirty="0" err="1"/>
              <a:t>Cloudwatch</a:t>
            </a:r>
            <a:r>
              <a:rPr lang="en-US" dirty="0"/>
              <a:t> (continued)</a:t>
            </a:r>
          </a:p>
        </p:txBody>
      </p:sp>
      <p:sp>
        <p:nvSpPr>
          <p:cNvPr id="3" name="Text Placeholder 2">
            <a:extLst>
              <a:ext uri="{FF2B5EF4-FFF2-40B4-BE49-F238E27FC236}">
                <a16:creationId xmlns:a16="http://schemas.microsoft.com/office/drawing/2014/main" id="{2B306FF0-9035-7243-A91E-687F7ACED41E}"/>
              </a:ext>
            </a:extLst>
          </p:cNvPr>
          <p:cNvSpPr>
            <a:spLocks noGrp="1"/>
          </p:cNvSpPr>
          <p:nvPr>
            <p:ph type="body" idx="1"/>
          </p:nvPr>
        </p:nvSpPr>
        <p:spPr/>
        <p:txBody>
          <a:bodyPr/>
          <a:lstStyle/>
          <a:p>
            <a:r>
              <a:rPr lang="en-US" dirty="0"/>
              <a:t> Note that you can look at different time ranges. </a:t>
            </a:r>
          </a:p>
          <a:p>
            <a:r>
              <a:rPr lang="en-US" dirty="0"/>
              <a:t> BUT- </a:t>
            </a:r>
            <a:r>
              <a:rPr lang="en-US" dirty="0" err="1"/>
              <a:t>cloudwatch</a:t>
            </a:r>
            <a:r>
              <a:rPr lang="en-US" dirty="0"/>
              <a:t> is MUCH more than just charts! You can also use </a:t>
            </a:r>
            <a:r>
              <a:rPr lang="en-US" dirty="0" err="1"/>
              <a:t>cloudwatch</a:t>
            </a:r>
            <a:r>
              <a:rPr lang="en-US" dirty="0"/>
              <a:t> to log issues sent to </a:t>
            </a:r>
            <a:r>
              <a:rPr lang="en-US" b="1" dirty="0"/>
              <a:t>STDOUT</a:t>
            </a:r>
            <a:r>
              <a:rPr lang="en-US" dirty="0"/>
              <a:t> and </a:t>
            </a:r>
            <a:r>
              <a:rPr lang="en-US" b="1" dirty="0"/>
              <a:t>STDERR</a:t>
            </a:r>
            <a:r>
              <a:rPr lang="en-US" dirty="0"/>
              <a:t> from an application.</a:t>
            </a:r>
          </a:p>
          <a:p>
            <a:r>
              <a:rPr lang="en-US" dirty="0"/>
              <a:t> So we can read items sent from </a:t>
            </a:r>
            <a:r>
              <a:rPr lang="en-US" b="1" dirty="0" err="1"/>
              <a:t>console.log</a:t>
            </a:r>
            <a:r>
              <a:rPr lang="en-US" b="1" dirty="0"/>
              <a:t>, print, </a:t>
            </a:r>
            <a:r>
              <a:rPr lang="en-US" b="1" dirty="0" err="1"/>
              <a:t>Printf</a:t>
            </a:r>
            <a:r>
              <a:rPr lang="en-US" b="1" dirty="0"/>
              <a:t>, </a:t>
            </a:r>
            <a:r>
              <a:rPr lang="en-US" b="1" dirty="0" err="1"/>
              <a:t>etc</a:t>
            </a:r>
            <a:r>
              <a:rPr lang="en-US" b="1" dirty="0"/>
              <a:t>…</a:t>
            </a:r>
            <a:r>
              <a:rPr lang="en-US" dirty="0"/>
              <a:t> to the log. We can also filter these items. In the lab we’ll be deploying an application that does nothing but print out items. </a:t>
            </a:r>
          </a:p>
        </p:txBody>
      </p:sp>
      <p:pic>
        <p:nvPicPr>
          <p:cNvPr id="4" name="Picture 3">
            <a:extLst>
              <a:ext uri="{FF2B5EF4-FFF2-40B4-BE49-F238E27FC236}">
                <a16:creationId xmlns:a16="http://schemas.microsoft.com/office/drawing/2014/main" id="{A05E5DF7-14E2-8244-BB86-D842DD70C4F0}"/>
              </a:ext>
            </a:extLst>
          </p:cNvPr>
          <p:cNvPicPr>
            <a:picLocks noChangeAspect="1"/>
          </p:cNvPicPr>
          <p:nvPr/>
        </p:nvPicPr>
        <p:blipFill>
          <a:blip r:embed="rId2"/>
          <a:stretch>
            <a:fillRect/>
          </a:stretch>
        </p:blipFill>
        <p:spPr>
          <a:xfrm>
            <a:off x="3419256" y="5190803"/>
            <a:ext cx="2305488" cy="1514797"/>
          </a:xfrm>
          <a:prstGeom prst="rect">
            <a:avLst/>
          </a:prstGeom>
        </p:spPr>
      </p:pic>
    </p:spTree>
    <p:extLst>
      <p:ext uri="{BB962C8B-B14F-4D97-AF65-F5344CB8AC3E}">
        <p14:creationId xmlns:p14="http://schemas.microsoft.com/office/powerpoint/2010/main" val="194640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6EB7C-62D5-B14A-BCC5-697F9BE40234}"/>
              </a:ext>
            </a:extLst>
          </p:cNvPr>
          <p:cNvSpPr>
            <a:spLocks noGrp="1"/>
          </p:cNvSpPr>
          <p:nvPr>
            <p:ph type="title"/>
          </p:nvPr>
        </p:nvSpPr>
        <p:spPr/>
        <p:txBody>
          <a:bodyPr/>
          <a:lstStyle/>
          <a:p>
            <a:r>
              <a:rPr lang="en-US" dirty="0" err="1"/>
              <a:t>Cloudwatch</a:t>
            </a:r>
            <a:r>
              <a:rPr lang="en-US" dirty="0"/>
              <a:t> logs (continued)</a:t>
            </a:r>
          </a:p>
        </p:txBody>
      </p:sp>
      <p:pic>
        <p:nvPicPr>
          <p:cNvPr id="6" name="Picture 5">
            <a:extLst>
              <a:ext uri="{FF2B5EF4-FFF2-40B4-BE49-F238E27FC236}">
                <a16:creationId xmlns:a16="http://schemas.microsoft.com/office/drawing/2014/main" id="{D34B0F4A-5714-7547-936E-8218C0B089F6}"/>
              </a:ext>
            </a:extLst>
          </p:cNvPr>
          <p:cNvPicPr>
            <a:picLocks noChangeAspect="1"/>
          </p:cNvPicPr>
          <p:nvPr/>
        </p:nvPicPr>
        <p:blipFill>
          <a:blip r:embed="rId2"/>
          <a:stretch>
            <a:fillRect/>
          </a:stretch>
        </p:blipFill>
        <p:spPr>
          <a:xfrm>
            <a:off x="76200" y="1387792"/>
            <a:ext cx="9144000" cy="5317808"/>
          </a:xfrm>
          <a:prstGeom prst="rect">
            <a:avLst/>
          </a:prstGeom>
        </p:spPr>
      </p:pic>
    </p:spTree>
    <p:extLst>
      <p:ext uri="{BB962C8B-B14F-4D97-AF65-F5344CB8AC3E}">
        <p14:creationId xmlns:p14="http://schemas.microsoft.com/office/powerpoint/2010/main" val="948759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3FDA4-9783-9645-B55A-79207080A607}"/>
              </a:ext>
            </a:extLst>
          </p:cNvPr>
          <p:cNvSpPr>
            <a:spLocks noGrp="1"/>
          </p:cNvSpPr>
          <p:nvPr>
            <p:ph type="title"/>
          </p:nvPr>
        </p:nvSpPr>
        <p:spPr/>
        <p:txBody>
          <a:bodyPr/>
          <a:lstStyle/>
          <a:p>
            <a:r>
              <a:rPr lang="en-US" dirty="0" err="1"/>
              <a:t>Cloudwatch</a:t>
            </a:r>
            <a:r>
              <a:rPr lang="en-US" dirty="0"/>
              <a:t> Logs</a:t>
            </a:r>
          </a:p>
        </p:txBody>
      </p:sp>
      <p:sp>
        <p:nvSpPr>
          <p:cNvPr id="3" name="Text Placeholder 2">
            <a:extLst>
              <a:ext uri="{FF2B5EF4-FFF2-40B4-BE49-F238E27FC236}">
                <a16:creationId xmlns:a16="http://schemas.microsoft.com/office/drawing/2014/main" id="{7ED0BEBB-278A-5B4E-BD6B-AFDDB0C60D0E}"/>
              </a:ext>
            </a:extLst>
          </p:cNvPr>
          <p:cNvSpPr>
            <a:spLocks noGrp="1"/>
          </p:cNvSpPr>
          <p:nvPr>
            <p:ph type="body" idx="1"/>
          </p:nvPr>
        </p:nvSpPr>
        <p:spPr/>
        <p:txBody>
          <a:bodyPr/>
          <a:lstStyle/>
          <a:p>
            <a:r>
              <a:rPr lang="en-US" dirty="0"/>
              <a:t> </a:t>
            </a:r>
            <a:r>
              <a:rPr lang="en-US" dirty="0" err="1"/>
              <a:t>Cloudwatch</a:t>
            </a:r>
            <a:r>
              <a:rPr lang="en-US" dirty="0"/>
              <a:t> logging should be the first place your developers go when they are looking for issues.</a:t>
            </a:r>
          </a:p>
          <a:p>
            <a:r>
              <a:rPr lang="en-US" dirty="0"/>
              <a:t> Speaking from personal experience- I’d recommend having your dev team log out to </a:t>
            </a:r>
            <a:r>
              <a:rPr lang="en-US" dirty="0" err="1"/>
              <a:t>stdout</a:t>
            </a:r>
            <a:r>
              <a:rPr lang="en-US" dirty="0"/>
              <a:t> frequently to keep track of the flow of the application. </a:t>
            </a:r>
          </a:p>
          <a:p>
            <a:r>
              <a:rPr lang="en-US" dirty="0"/>
              <a:t> All STDOUT errors and stack traces will also appear in </a:t>
            </a:r>
            <a:r>
              <a:rPr lang="en-US" dirty="0" err="1"/>
              <a:t>cloudwatch</a:t>
            </a:r>
            <a:r>
              <a:rPr lang="en-US" dirty="0"/>
              <a:t> logs- which you can have </a:t>
            </a:r>
            <a:r>
              <a:rPr lang="en-US" dirty="0" err="1"/>
              <a:t>devs</a:t>
            </a:r>
            <a:r>
              <a:rPr lang="en-US" dirty="0"/>
              <a:t> look at directly or forward directly to them.</a:t>
            </a:r>
          </a:p>
          <a:p>
            <a:r>
              <a:rPr lang="en-US" dirty="0"/>
              <a:t> Finally- SYSTEM logs (what DEVOPS are interested in) and APPLICATION logs are different.</a:t>
            </a:r>
          </a:p>
        </p:txBody>
      </p:sp>
    </p:spTree>
    <p:extLst>
      <p:ext uri="{BB962C8B-B14F-4D97-AF65-F5344CB8AC3E}">
        <p14:creationId xmlns:p14="http://schemas.microsoft.com/office/powerpoint/2010/main" val="3604501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CF4ED-4313-0D46-BAED-2C817D3C28B4}"/>
              </a:ext>
            </a:extLst>
          </p:cNvPr>
          <p:cNvSpPr>
            <a:spLocks noGrp="1"/>
          </p:cNvSpPr>
          <p:nvPr>
            <p:ph type="title"/>
          </p:nvPr>
        </p:nvSpPr>
        <p:spPr/>
        <p:txBody>
          <a:bodyPr/>
          <a:lstStyle/>
          <a:p>
            <a:r>
              <a:rPr lang="en-US" dirty="0" err="1"/>
              <a:t>Cloudtrail</a:t>
            </a:r>
            <a:r>
              <a:rPr lang="en-US" dirty="0"/>
              <a:t> agent</a:t>
            </a:r>
          </a:p>
        </p:txBody>
      </p:sp>
      <p:sp>
        <p:nvSpPr>
          <p:cNvPr id="3" name="Text Placeholder 2">
            <a:extLst>
              <a:ext uri="{FF2B5EF4-FFF2-40B4-BE49-F238E27FC236}">
                <a16:creationId xmlns:a16="http://schemas.microsoft.com/office/drawing/2014/main" id="{8D6F5E5E-2142-7C47-9EB0-506345C7D2DF}"/>
              </a:ext>
            </a:extLst>
          </p:cNvPr>
          <p:cNvSpPr>
            <a:spLocks noGrp="1"/>
          </p:cNvSpPr>
          <p:nvPr>
            <p:ph type="body" idx="1"/>
          </p:nvPr>
        </p:nvSpPr>
        <p:spPr/>
        <p:txBody>
          <a:bodyPr/>
          <a:lstStyle/>
          <a:p>
            <a:r>
              <a:rPr lang="en-US" dirty="0"/>
              <a:t> So- along with </a:t>
            </a:r>
            <a:r>
              <a:rPr lang="en-US" dirty="0" err="1"/>
              <a:t>cloudwatch</a:t>
            </a:r>
            <a:r>
              <a:rPr lang="en-US" dirty="0"/>
              <a:t> at the application level there is also an add-on known as </a:t>
            </a:r>
            <a:r>
              <a:rPr lang="en-US" b="1" dirty="0" err="1"/>
              <a:t>cloudtrail</a:t>
            </a:r>
            <a:r>
              <a:rPr lang="en-US" dirty="0"/>
              <a:t> which is basically </a:t>
            </a:r>
            <a:r>
              <a:rPr lang="en-US" b="1" dirty="0" err="1"/>
              <a:t>cloudwatch</a:t>
            </a:r>
            <a:r>
              <a:rPr lang="en-US" dirty="0"/>
              <a:t> but on the AWS account level. </a:t>
            </a:r>
          </a:p>
          <a:p>
            <a:r>
              <a:rPr lang="en-US" dirty="0"/>
              <a:t> Every event that occurs on your AWS account (provision an EC2 instance, log in to the console, </a:t>
            </a:r>
            <a:r>
              <a:rPr lang="en-US" dirty="0" err="1"/>
              <a:t>etc</a:t>
            </a:r>
            <a:r>
              <a:rPr lang="en-US" dirty="0"/>
              <a:t>…) can be sent as a log to an S3 bucket where you can then access it through an </a:t>
            </a:r>
            <a:r>
              <a:rPr lang="en-US" dirty="0" err="1"/>
              <a:t>api</a:t>
            </a:r>
            <a:r>
              <a:rPr lang="en-US" dirty="0"/>
              <a:t> interface.</a:t>
            </a:r>
          </a:p>
          <a:p>
            <a:r>
              <a:rPr lang="en-US" dirty="0"/>
              <a:t> This is a good thing for the senior sys-ops personnel to use to monitor use (and costs) of AWS resources.</a:t>
            </a:r>
          </a:p>
        </p:txBody>
      </p:sp>
      <p:pic>
        <p:nvPicPr>
          <p:cNvPr id="5" name="Picture 4">
            <a:extLst>
              <a:ext uri="{FF2B5EF4-FFF2-40B4-BE49-F238E27FC236}">
                <a16:creationId xmlns:a16="http://schemas.microsoft.com/office/drawing/2014/main" id="{145B9874-4EAE-5640-AB28-CACF2B952F65}"/>
              </a:ext>
            </a:extLst>
          </p:cNvPr>
          <p:cNvPicPr>
            <a:picLocks noChangeAspect="1"/>
          </p:cNvPicPr>
          <p:nvPr/>
        </p:nvPicPr>
        <p:blipFill>
          <a:blip r:embed="rId2"/>
          <a:stretch>
            <a:fillRect/>
          </a:stretch>
        </p:blipFill>
        <p:spPr>
          <a:xfrm>
            <a:off x="3584028" y="5556250"/>
            <a:ext cx="1765300" cy="1149350"/>
          </a:xfrm>
          <a:prstGeom prst="rect">
            <a:avLst/>
          </a:prstGeom>
        </p:spPr>
      </p:pic>
    </p:spTree>
    <p:extLst>
      <p:ext uri="{BB962C8B-B14F-4D97-AF65-F5344CB8AC3E}">
        <p14:creationId xmlns:p14="http://schemas.microsoft.com/office/powerpoint/2010/main" val="3161659373"/>
      </p:ext>
    </p:extLst>
  </p:cSld>
  <p:clrMapOvr>
    <a:masterClrMapping/>
  </p:clrMapOvr>
</p:sld>
</file>

<file path=ppt/theme/theme1.xml><?xml version="1.0" encoding="utf-8"?>
<a:theme xmlns:a="http://schemas.openxmlformats.org/drawingml/2006/main" name="Default Theme">
  <a:themeElements>
    <a:clrScheme name="">
      <a:dk1>
        <a:srgbClr val="000000"/>
      </a:dk1>
      <a:lt1>
        <a:srgbClr val="FFFFFF"/>
      </a:lt1>
      <a:dk2>
        <a:srgbClr val="AC4509"/>
      </a:dk2>
      <a:lt2>
        <a:srgbClr val="5F5F5F"/>
      </a:lt2>
      <a:accent1>
        <a:srgbClr val="F27C14"/>
      </a:accent1>
      <a:accent2>
        <a:srgbClr val="F09B60"/>
      </a:accent2>
      <a:accent3>
        <a:srgbClr val="FFFFFF"/>
      </a:accent3>
      <a:accent4>
        <a:srgbClr val="000000"/>
      </a:accent4>
      <a:accent5>
        <a:srgbClr val="F7BFAA"/>
      </a:accent5>
      <a:accent6>
        <a:srgbClr val="D98C56"/>
      </a:accent6>
      <a:hlink>
        <a:srgbClr val="B33709"/>
      </a:hlink>
      <a:folHlink>
        <a:srgbClr val="CC401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41953</TotalTime>
  <Words>2317</Words>
  <Application>Microsoft Macintosh PowerPoint</Application>
  <PresentationFormat>On-screen Show (4:3)</PresentationFormat>
  <Paragraphs>129</Paragraphs>
  <Slides>41</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Calibri</vt:lpstr>
      <vt:lpstr>Noto Symbol</vt:lpstr>
      <vt:lpstr>Default Theme</vt:lpstr>
      <vt:lpstr>AWS Systems Operations 21 May 2019 Fernando Pombeiro</vt:lpstr>
      <vt:lpstr>Cloudwatch</vt:lpstr>
      <vt:lpstr>Infrastructure philosophy</vt:lpstr>
      <vt:lpstr>Cloudwatch in terraform</vt:lpstr>
      <vt:lpstr>Cloudwatch (continued)</vt:lpstr>
      <vt:lpstr>Cloudwatch (continued)</vt:lpstr>
      <vt:lpstr>Cloudwatch logs (continued)</vt:lpstr>
      <vt:lpstr>Cloudwatch Logs</vt:lpstr>
      <vt:lpstr>Cloudtrail agent</vt:lpstr>
      <vt:lpstr>Cloudwatch trail (completion)</vt:lpstr>
      <vt:lpstr>Cloudwatch Alarms</vt:lpstr>
      <vt:lpstr>Cloudwatch Alarms (continued)</vt:lpstr>
      <vt:lpstr>Cloudwatch alarms and SS</vt:lpstr>
      <vt:lpstr>Simple Notification Service</vt:lpstr>
      <vt:lpstr>PUB/SUB</vt:lpstr>
      <vt:lpstr>Simple Notification Service</vt:lpstr>
      <vt:lpstr>SNS Topics</vt:lpstr>
      <vt:lpstr>SNS Broader context</vt:lpstr>
      <vt:lpstr>Lambdas</vt:lpstr>
      <vt:lpstr>Serverless applications</vt:lpstr>
      <vt:lpstr>Lambdas</vt:lpstr>
      <vt:lpstr>Lambdas and triggers</vt:lpstr>
      <vt:lpstr>Event driven architecture and Lambdas</vt:lpstr>
      <vt:lpstr>Kinesis</vt:lpstr>
      <vt:lpstr>Streaming Data in AWS</vt:lpstr>
      <vt:lpstr>Stream Data</vt:lpstr>
      <vt:lpstr>Kinesis stream architecture</vt:lpstr>
      <vt:lpstr>Kinesis streams conceptually</vt:lpstr>
      <vt:lpstr>Kinesis Firehose</vt:lpstr>
      <vt:lpstr>SQS vs SNS</vt:lpstr>
      <vt:lpstr>SQS and Kinesis</vt:lpstr>
      <vt:lpstr>Database Sources</vt:lpstr>
      <vt:lpstr>Databases available in AWS</vt:lpstr>
      <vt:lpstr>How to think about choosing databases</vt:lpstr>
      <vt:lpstr>NoSQL solutions</vt:lpstr>
      <vt:lpstr>DynamoDB- managed NOSQL solution</vt:lpstr>
      <vt:lpstr>DynamoDB and streaming</vt:lpstr>
      <vt:lpstr>DynamoDB</vt:lpstr>
      <vt:lpstr>Redshift</vt:lpstr>
      <vt:lpstr>AWS RDS Service</vt:lpstr>
      <vt:lpstr>Confused????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ELK Stack iTriage | 10/4/2016</dc:title>
  <cp:lastModifiedBy>Pombeiro, Fernando</cp:lastModifiedBy>
  <cp:revision>278</cp:revision>
  <dcterms:modified xsi:type="dcterms:W3CDTF">2019-05-03T17:04:17Z</dcterms:modified>
</cp:coreProperties>
</file>